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7"/>
  </p:notesMasterIdLst>
  <p:sldIdLst>
    <p:sldId id="256" r:id="rId2"/>
    <p:sldId id="260" r:id="rId3"/>
    <p:sldId id="257" r:id="rId4"/>
    <p:sldId id="282" r:id="rId5"/>
    <p:sldId id="297" r:id="rId6"/>
    <p:sldId id="335" r:id="rId7"/>
    <p:sldId id="315" r:id="rId8"/>
    <p:sldId id="318" r:id="rId9"/>
    <p:sldId id="317" r:id="rId10"/>
    <p:sldId id="309" r:id="rId11"/>
    <p:sldId id="310" r:id="rId12"/>
    <p:sldId id="313" r:id="rId13"/>
    <p:sldId id="311" r:id="rId14"/>
    <p:sldId id="319" r:id="rId15"/>
    <p:sldId id="320" r:id="rId16"/>
    <p:sldId id="336" r:id="rId17"/>
    <p:sldId id="322" r:id="rId18"/>
    <p:sldId id="337" r:id="rId19"/>
    <p:sldId id="324" r:id="rId20"/>
    <p:sldId id="299" r:id="rId21"/>
    <p:sldId id="300" r:id="rId22"/>
    <p:sldId id="305" r:id="rId23"/>
    <p:sldId id="338" r:id="rId24"/>
    <p:sldId id="339" r:id="rId25"/>
    <p:sldId id="328" r:id="rId26"/>
    <p:sldId id="307" r:id="rId27"/>
    <p:sldId id="340" r:id="rId28"/>
    <p:sldId id="352" r:id="rId29"/>
    <p:sldId id="262" r:id="rId30"/>
    <p:sldId id="269" r:id="rId31"/>
    <p:sldId id="277" r:id="rId32"/>
    <p:sldId id="270" r:id="rId33"/>
    <p:sldId id="341" r:id="rId34"/>
    <p:sldId id="280" r:id="rId35"/>
    <p:sldId id="281" r:id="rId36"/>
    <p:sldId id="344" r:id="rId37"/>
    <p:sldId id="343" r:id="rId38"/>
    <p:sldId id="350" r:id="rId39"/>
    <p:sldId id="345" r:id="rId40"/>
    <p:sldId id="346" r:id="rId41"/>
    <p:sldId id="347" r:id="rId42"/>
    <p:sldId id="351" r:id="rId43"/>
    <p:sldId id="348" r:id="rId44"/>
    <p:sldId id="349" r:id="rId45"/>
    <p:sldId id="290"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99"/>
    <a:srgbClr val="D30312"/>
    <a:srgbClr val="6666FF"/>
    <a:srgbClr val="FA6C76"/>
    <a:srgbClr val="6699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201" autoAdjust="0"/>
  </p:normalViewPr>
  <p:slideViewPr>
    <p:cSldViewPr>
      <p:cViewPr>
        <p:scale>
          <a:sx n="64" d="100"/>
          <a:sy n="64" d="100"/>
        </p:scale>
        <p:origin x="-1332" y="-60"/>
      </p:cViewPr>
      <p:guideLst>
        <p:guide orient="horz" pos="2160"/>
        <p:guide pos="2880"/>
      </p:guideLst>
    </p:cSldViewPr>
  </p:slideViewPr>
  <p:outlineViewPr>
    <p:cViewPr>
      <p:scale>
        <a:sx n="33" d="100"/>
        <a:sy n="33" d="100"/>
      </p:scale>
      <p:origin x="0" y="21666"/>
    </p:cViewPr>
  </p:outlineViewPr>
  <p:notesTextViewPr>
    <p:cViewPr>
      <p:scale>
        <a:sx n="100" d="100"/>
        <a:sy n="100" d="100"/>
      </p:scale>
      <p:origin x="0" y="0"/>
    </p:cViewPr>
  </p:notesTextViewPr>
  <p:sorterViewPr>
    <p:cViewPr>
      <p:scale>
        <a:sx n="100" d="100"/>
        <a:sy n="100" d="100"/>
      </p:scale>
      <p:origin x="0" y="44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0C0D8-18C5-4BEF-962E-ED2D6A415B80}" type="datetimeFigureOut">
              <a:rPr lang="tr-TR" smtClean="0"/>
              <a:pPr/>
              <a:t>05.11.2020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85AF0-F633-4584-B84C-8C1E795A9BEC}" type="slidenum">
              <a:rPr lang="tr-TR" smtClean="0"/>
              <a:pPr/>
              <a:t>‹#›</a:t>
            </a:fld>
            <a:endParaRPr lang="tr-TR"/>
          </a:p>
        </p:txBody>
      </p:sp>
    </p:spTree>
    <p:extLst>
      <p:ext uri="{BB962C8B-B14F-4D97-AF65-F5344CB8AC3E}">
        <p14:creationId xmlns:p14="http://schemas.microsoft.com/office/powerpoint/2010/main" val="48489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r>
              <a:rPr lang="tr-TR" sz="1100" b="1" dirty="0" smtClean="0"/>
              <a:t>BU UNVANLARLA MEZUN OLACAKLARIN GÖREV TANIMLARI ŞÖYLE</a:t>
            </a:r>
            <a:r>
              <a:rPr lang="tr-TR" sz="1000" b="1" dirty="0" smtClean="0"/>
              <a:t>:</a:t>
            </a:r>
            <a:endParaRPr lang="tr-TR" sz="1000" dirty="0" smtClean="0"/>
          </a:p>
          <a:p>
            <a:pPr marL="0" indent="0">
              <a:buNone/>
            </a:pPr>
            <a:r>
              <a:rPr lang="tr-TR" sz="1000" dirty="0" smtClean="0"/>
              <a:t>	 </a:t>
            </a:r>
            <a:r>
              <a:rPr lang="tr-TR" sz="1200" dirty="0" smtClean="0"/>
              <a:t>**</a:t>
            </a:r>
            <a:r>
              <a:rPr lang="tr-TR" sz="1200" b="1" dirty="0" smtClean="0"/>
              <a:t>Hemşire yardımcısı; </a:t>
            </a:r>
            <a:r>
              <a:rPr lang="tr-TR" sz="1200" dirty="0" smtClean="0"/>
              <a:t>sağlık meslek liselerinin hemşire yardımcılığı programından mezun olup hemşire nezaretinde yardımcı olarak çalışan, ayrıca hastaların günlük yaşam aktivitelerinin yerine getirilmesi, beslenme programının uygulanması, kişisel bakım ve temizliği ile sağlık hizmetlerine ulaşımında yardımcı olan ve refakat eden sağlık teknisyenidir.</a:t>
            </a:r>
          </a:p>
          <a:p>
            <a:pPr marL="0" indent="0">
              <a:buNone/>
            </a:pPr>
            <a:r>
              <a:rPr lang="tr-TR" sz="1200" dirty="0" smtClean="0"/>
              <a:t>	**</a:t>
            </a:r>
            <a:r>
              <a:rPr lang="tr-TR" sz="1200" b="1" dirty="0" smtClean="0"/>
              <a:t>Ebe yardımcısı; </a:t>
            </a:r>
            <a:r>
              <a:rPr lang="tr-TR" sz="1200" dirty="0" smtClean="0"/>
              <a:t>sağlık meslek liselerinin ebe yardımcılığı programından mezun olup ebelerin nezaretinde yardımcı olarak çalışan, ayrıca hastaların günlük yaşam aktivitelerinin yerine getirilmesi, beslenme programının uygulanması, kişisel bakım ve temizliği ile sağlık hizmetlerine ulaşımında yardımcı olan ve refakat eden sağlık teknisyenidir.</a:t>
            </a:r>
          </a:p>
          <a:p>
            <a:pPr marL="0" indent="0">
              <a:buNone/>
            </a:pPr>
            <a:r>
              <a:rPr lang="tr-TR" sz="1200" dirty="0" smtClean="0"/>
              <a:t>	** </a:t>
            </a:r>
            <a:r>
              <a:rPr lang="tr-TR" sz="1200" b="1" dirty="0" smtClean="0"/>
              <a:t>Sağlık bakım teknisyeni; </a:t>
            </a:r>
            <a:r>
              <a:rPr lang="tr-TR" sz="1200" dirty="0" smtClean="0"/>
              <a:t>sağlık meslek liselerinin sağlık bakım teknisyenliği programından mezun olup en az tekniker düzeyindeki sağlık meslek mensuplarının nezaretinde yardımcı olarak çalışan, ayrıca hastaların günlük yaşam aktivitelerinin yerine getirilmesi, beslenme </a:t>
            </a:r>
            <a:r>
              <a:rPr lang="tr-TR" sz="1400" dirty="0" smtClean="0"/>
              <a:t>programının uygulanması, kişisel bakım ve temizliği ile sağlık hizmetlerine ulaşımında yardımcı olan ve refakat eden sağlık meslek mensubudur.”</a:t>
            </a:r>
          </a:p>
          <a:p>
            <a:pPr marL="0" indent="0">
              <a:buNone/>
            </a:pPr>
            <a:r>
              <a:rPr lang="tr-TR" sz="1000" dirty="0" smtClean="0"/>
              <a:t> </a:t>
            </a:r>
            <a:endParaRPr lang="tr-TR" altLang="tr-TR" sz="800" dirty="0" smtClean="0"/>
          </a:p>
          <a:p>
            <a:endParaRPr lang="tr-TR" dirty="0"/>
          </a:p>
        </p:txBody>
      </p:sp>
      <p:sp>
        <p:nvSpPr>
          <p:cNvPr id="4" name="Slayt Numarası Yer Tutucusu 3"/>
          <p:cNvSpPr>
            <a:spLocks noGrp="1"/>
          </p:cNvSpPr>
          <p:nvPr>
            <p:ph type="sldNum" sz="quarter" idx="10"/>
          </p:nvPr>
        </p:nvSpPr>
        <p:spPr/>
        <p:txBody>
          <a:bodyPr/>
          <a:lstStyle/>
          <a:p>
            <a:fld id="{AF285AF0-F633-4584-B84C-8C1E795A9BEC}" type="slidenum">
              <a:rPr lang="tr-TR" smtClean="0"/>
              <a:pPr/>
              <a:t>32</a:t>
            </a:fld>
            <a:endParaRPr lang="tr-TR"/>
          </a:p>
        </p:txBody>
      </p:sp>
    </p:spTree>
    <p:extLst>
      <p:ext uri="{BB962C8B-B14F-4D97-AF65-F5344CB8AC3E}">
        <p14:creationId xmlns:p14="http://schemas.microsoft.com/office/powerpoint/2010/main" val="4186428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915A5E1-078C-4A9A-A430-78A38799F477}" type="datetime1">
              <a:rPr lang="tr-TR" smtClean="0"/>
              <a:pPr/>
              <a:t>05.11.2020</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302176B-0E47-46AC-8F43-DAB4B8A37D06}" type="slidenum">
              <a:rPr lang="tr-TR" smtClean="0"/>
              <a:pPr/>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6DA653F-DD64-4C8E-BFF2-6E8D611224FE}" type="datetime1">
              <a:rPr lang="tr-TR" smtClean="0"/>
              <a:pPr/>
              <a:t>05.11.2020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53640D7-5F45-4A99-A0E5-0A2C05A07D68}" type="datetime1">
              <a:rPr lang="tr-TR" smtClean="0"/>
              <a:pPr/>
              <a:t>05.11.2020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74F60B7-1E77-4C96-88FB-94C4D5B38402}" type="datetime1">
              <a:rPr lang="tr-TR" smtClean="0"/>
              <a:pPr/>
              <a:t>05.11.2020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225F512-6F09-494E-88F4-35501004EC2E}" type="datetime1">
              <a:rPr lang="tr-TR" smtClean="0"/>
              <a:pPr/>
              <a:t>05.11.2020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80448D5D-412F-4505-BF35-DBFB4EB0EE7F}" type="datetime1">
              <a:rPr lang="tr-TR" smtClean="0"/>
              <a:pPr/>
              <a:t>05.11.2020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C6DD820-DF61-4972-962B-0C660FB7C9DB}" type="datetime1">
              <a:rPr lang="tr-TR" smtClean="0"/>
              <a:pPr/>
              <a:t>05.11.2020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F9A2BA88-E0CC-4EAE-829B-D168E65C272E}" type="datetime1">
              <a:rPr lang="tr-TR" smtClean="0"/>
              <a:pPr/>
              <a:t>05.11.2020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B0AEE-22B9-4C61-8090-220BC8B51797}" type="datetime1">
              <a:rPr lang="tr-TR" smtClean="0"/>
              <a:pPr/>
              <a:t>05.11.2020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F7C3917-B02D-4D42-970C-B67093E469DF}" type="datetime1">
              <a:rPr lang="tr-TR" smtClean="0"/>
              <a:pPr/>
              <a:t>05.11.2020</a:t>
            </a:fld>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1AFC4A9-C22B-4027-9123-52EBE6E1DAB1}" type="datetime1">
              <a:rPr lang="tr-TR" smtClean="0"/>
              <a:pPr/>
              <a:t>05.11.2020</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E4F78A7-FE43-4809-BA0D-04C43BF40AAA}" type="datetime1">
              <a:rPr lang="tr-TR" smtClean="0"/>
              <a:pPr/>
              <a:t>05.11.2020</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orubak.com/teogrobot/mektep/2255/fatih-anadolu-lisesi" TargetMode="External"/><Relationship Id="rId2" Type="http://schemas.openxmlformats.org/officeDocument/2006/relationships/hyperlink" Target="https://www.sorubak.com/teogrobot/mektep/6898/sehzadeler-gediz-anadolu-lisesi" TargetMode="External"/><Relationship Id="rId1" Type="http://schemas.openxmlformats.org/officeDocument/2006/relationships/slideLayout" Target="../slideLayouts/slideLayout2.xml"/><Relationship Id="rId5" Type="http://schemas.openxmlformats.org/officeDocument/2006/relationships/hyperlink" Target="https://www.sorubak.com/teogrobot/mektep/6673/demirci-necip-fazil-kisakurek-anadolu-lisesi" TargetMode="External"/><Relationship Id="rId4" Type="http://schemas.openxmlformats.org/officeDocument/2006/relationships/hyperlink" Target="https://www.sorubak.com/teogrobot/mektep/2233/salihli-sekine-evren-anadolu-lisesi"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hyperlink" Target="https://www.sorubak.com/teogrobot/mektep/10083/merkez-efendi-mesleki-ve-teknik-anadolu-lisesi"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sorubak.com/teogrobot/?h=my"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sorubak.com/teogrobot/mektep/2185/halil-kale-fen-lisesi" TargetMode="External"/><Relationship Id="rId7" Type="http://schemas.openxmlformats.org/officeDocument/2006/relationships/hyperlink" Target="https://www.sorubak.com/teogrobot/mektep/2181/alasehir-fen-lisesi" TargetMode="External"/><Relationship Id="rId2" Type="http://schemas.openxmlformats.org/officeDocument/2006/relationships/hyperlink" Target="https://www.sorubak.com/teogrobot/mektep/2191/manisa-fen-lisesi" TargetMode="External"/><Relationship Id="rId1" Type="http://schemas.openxmlformats.org/officeDocument/2006/relationships/slideLayout" Target="../slideLayouts/slideLayout2.xml"/><Relationship Id="rId6" Type="http://schemas.openxmlformats.org/officeDocument/2006/relationships/hyperlink" Target="https://www.sorubak.com/teogrobot/mektep/2183/soma-borsa-istanbul-fen-lisesi" TargetMode="External"/><Relationship Id="rId5" Type="http://schemas.openxmlformats.org/officeDocument/2006/relationships/hyperlink" Target="https://www.sorubak.com/teogrobot/mektep/12215/manisa-tobb-bulent-kosmaz-fen-lisesi" TargetMode="External"/><Relationship Id="rId4" Type="http://schemas.openxmlformats.org/officeDocument/2006/relationships/hyperlink" Target="https://www.sorubak.com/teogrobot/mektep/2178/macide-ramiz-taskinlar-fen-lisesi"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499991" y="2276872"/>
            <a:ext cx="3636671" cy="3888432"/>
          </a:xfrm>
          <a:prstGeom prst="flowChartAlternateProcess">
            <a:avLst/>
          </a:prstGeom>
          <a:noFill/>
          <a:ln>
            <a:noFill/>
          </a:ln>
        </p:spPr>
        <p:style>
          <a:lnRef idx="2">
            <a:schemeClr val="accent6"/>
          </a:lnRef>
          <a:fillRef idx="1">
            <a:schemeClr val="lt1"/>
          </a:fillRef>
          <a:effectRef idx="0">
            <a:schemeClr val="accent6"/>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tr-T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tr-T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tr-T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ORTAÖĞRETİM (LİSE)</a:t>
            </a:r>
            <a:br>
              <a:rPr lang="tr-T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tr-T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TÜRLERİ TANITIM SEMİNERİ</a:t>
            </a:r>
            <a:endParaRPr lang="tr-TR"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Alt Başlık 2"/>
          <p:cNvSpPr>
            <a:spLocks noGrp="1"/>
          </p:cNvSpPr>
          <p:nvPr>
            <p:ph type="subTitle" idx="1"/>
          </p:nvPr>
        </p:nvSpPr>
        <p:spPr>
          <a:xfrm>
            <a:off x="179512" y="404664"/>
            <a:ext cx="4392488" cy="1512168"/>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6000" b="1" dirty="0" smtClean="0">
                <a:ln/>
                <a:solidFill>
                  <a:srgbClr val="FF0066"/>
                </a:solidFill>
                <a:latin typeface="Franklin Gothic Book" pitchFamily="34" charset="0"/>
              </a:rPr>
              <a:t>100.YIL ORTAOKULU</a:t>
            </a:r>
          </a:p>
          <a:p>
            <a:pPr algn="ctr"/>
            <a:r>
              <a:rPr lang="tr-TR" sz="6000" b="1" dirty="0" smtClean="0">
                <a:ln/>
                <a:solidFill>
                  <a:srgbClr val="FF0066"/>
                </a:solidFill>
                <a:latin typeface="Franklin Gothic Book" pitchFamily="34" charset="0"/>
              </a:rPr>
              <a:t>REHBERLİK SERVİSİ</a:t>
            </a:r>
            <a:endParaRPr lang="tr-TR" sz="6000" b="1" dirty="0">
              <a:ln/>
              <a:solidFill>
                <a:srgbClr val="FF0066"/>
              </a:solidFill>
              <a:latin typeface="Franklin Gothic Book" pitchFamily="34" charset="0"/>
            </a:endParaRPr>
          </a:p>
        </p:txBody>
      </p:sp>
    </p:spTree>
    <p:extLst>
      <p:ext uri="{BB962C8B-B14F-4D97-AF65-F5344CB8AC3E}">
        <p14:creationId xmlns:p14="http://schemas.microsoft.com/office/powerpoint/2010/main" val="42903733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MACİDE-RAMİZ TAŞKINLAR</a:t>
            </a:r>
            <a:r>
              <a:rPr lang="tr-TR" dirty="0" smtClean="0"/>
              <a:t> </a:t>
            </a:r>
            <a:r>
              <a:rPr lang="tr-TR" dirty="0" smtClean="0"/>
              <a:t>FEN LİSESİ</a:t>
            </a:r>
            <a:endParaRPr lang="tr-TR" dirty="0"/>
          </a:p>
        </p:txBody>
      </p:sp>
      <p:sp>
        <p:nvSpPr>
          <p:cNvPr id="3" name="İçerik Yer Tutucusu 2"/>
          <p:cNvSpPr>
            <a:spLocks noGrp="1"/>
          </p:cNvSpPr>
          <p:nvPr>
            <p:ph idx="1"/>
          </p:nvPr>
        </p:nvSpPr>
        <p:spPr/>
        <p:txBody>
          <a:bodyPr/>
          <a:lstStyle/>
          <a:p>
            <a:endParaRPr lang="tr-TR"/>
          </a:p>
        </p:txBody>
      </p:sp>
      <p:pic>
        <p:nvPicPr>
          <p:cNvPr id="6146" name="Picture 2" descr="C:\Users\Q\Desktop\1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348880"/>
            <a:ext cx="7829872" cy="3960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fontScale="90000"/>
          </a:bodyPr>
          <a:lstStyle/>
          <a:p>
            <a:pPr algn="ctr"/>
            <a:r>
              <a:rPr lang="tr-TR" dirty="0"/>
              <a:t>MACİDE-RAMİZ TAŞKINLAR FEN </a:t>
            </a:r>
            <a:r>
              <a:rPr lang="tr-TR" dirty="0" smtClean="0"/>
              <a:t>LİSESİ</a:t>
            </a:r>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631593701"/>
              </p:ext>
            </p:extLst>
          </p:nvPr>
        </p:nvGraphicFramePr>
        <p:xfrm>
          <a:off x="971600" y="2324102"/>
          <a:ext cx="7261175" cy="3893993"/>
        </p:xfrm>
        <a:graphic>
          <a:graphicData uri="http://schemas.openxmlformats.org/drawingml/2006/table">
            <a:tbl>
              <a:tblPr/>
              <a:tblGrid>
                <a:gridCol w="3702595"/>
                <a:gridCol w="3558580"/>
              </a:tblGrid>
              <a:tr h="220397">
                <a:tc>
                  <a:txBody>
                    <a:bodyPr/>
                    <a:lstStyle/>
                    <a:p>
                      <a:pPr algn="l" fontAlgn="t"/>
                      <a:r>
                        <a:rPr lang="tr-TR" sz="2000" b="1" dirty="0">
                          <a:effectLst/>
                        </a:rPr>
                        <a:t> İl</a:t>
                      </a:r>
                      <a:endParaRPr lang="tr-TR" sz="2000" dirty="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b="1" dirty="0">
                          <a:effectLst/>
                        </a:rPr>
                        <a:t>Manisa</a:t>
                      </a:r>
                      <a:endParaRPr lang="tr-TR" sz="2000" dirty="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20397">
                <a:tc>
                  <a:txBody>
                    <a:bodyPr/>
                    <a:lstStyle/>
                    <a:p>
                      <a:pPr algn="l" fontAlgn="t"/>
                      <a:r>
                        <a:rPr lang="tr-TR" sz="2000" b="1">
                          <a:effectLst/>
                        </a:rPr>
                        <a:t> İlçe</a:t>
                      </a:r>
                      <a:endParaRPr lang="tr-TR" sz="200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Akhisar</a:t>
                      </a: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2080">
                <a:tc>
                  <a:txBody>
                    <a:bodyPr/>
                    <a:lstStyle/>
                    <a:p>
                      <a:pPr algn="l" fontAlgn="t"/>
                      <a:r>
                        <a:rPr lang="tr-TR" sz="2000" b="1">
                          <a:effectLst/>
                        </a:rPr>
                        <a:t> Okulun Taban Puanı</a:t>
                      </a:r>
                      <a:endParaRPr lang="tr-TR" sz="200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441.0460</a:t>
                      </a: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03765">
                <a:tc>
                  <a:txBody>
                    <a:bodyPr/>
                    <a:lstStyle/>
                    <a:p>
                      <a:pPr algn="l" fontAlgn="t"/>
                      <a:r>
                        <a:rPr lang="tr-TR" sz="2000" b="1" dirty="0">
                          <a:effectLst/>
                        </a:rPr>
                        <a:t> Güncel Yüzdelik Dilimi</a:t>
                      </a:r>
                      <a:endParaRPr lang="tr-TR" sz="2000" dirty="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2.48</a:t>
                      </a: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2080">
                <a:tc>
                  <a:txBody>
                    <a:bodyPr/>
                    <a:lstStyle/>
                    <a:p>
                      <a:pPr algn="l" fontAlgn="t"/>
                      <a:r>
                        <a:rPr lang="tr-TR" sz="2000" b="1">
                          <a:effectLst/>
                        </a:rPr>
                        <a:t> Kontenjan Türü</a:t>
                      </a:r>
                      <a:endParaRPr lang="tr-TR" sz="200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Kız/Erkek</a:t>
                      </a: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2080">
                <a:tc>
                  <a:txBody>
                    <a:bodyPr/>
                    <a:lstStyle/>
                    <a:p>
                      <a:pPr algn="l" fontAlgn="t"/>
                      <a:r>
                        <a:rPr lang="tr-TR" sz="2000" b="1">
                          <a:effectLst/>
                        </a:rPr>
                        <a:t> Okulun Pansiyonu</a:t>
                      </a:r>
                      <a:endParaRPr lang="tr-TR" sz="200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Kız/Erkek</a:t>
                      </a: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2080">
                <a:tc>
                  <a:txBody>
                    <a:bodyPr/>
                    <a:lstStyle/>
                    <a:p>
                      <a:pPr algn="l" fontAlgn="t"/>
                      <a:r>
                        <a:rPr lang="tr-TR" sz="2000" b="1">
                          <a:effectLst/>
                        </a:rPr>
                        <a:t> Okulun Eğitim Süresi</a:t>
                      </a:r>
                      <a:endParaRPr lang="tr-TR" sz="200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4 Yıl</a:t>
                      </a: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2080">
                <a:tc>
                  <a:txBody>
                    <a:bodyPr/>
                    <a:lstStyle/>
                    <a:p>
                      <a:pPr algn="l" fontAlgn="t"/>
                      <a:r>
                        <a:rPr lang="tr-TR" sz="2000" b="1">
                          <a:effectLst/>
                        </a:rPr>
                        <a:t> Okulun Yabancı Dili</a:t>
                      </a:r>
                      <a:endParaRPr lang="tr-TR" sz="200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İngilizce</a:t>
                      </a: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2080">
                <a:tc>
                  <a:txBody>
                    <a:bodyPr/>
                    <a:lstStyle/>
                    <a:p>
                      <a:pPr algn="l" fontAlgn="t"/>
                      <a:r>
                        <a:rPr lang="tr-TR" sz="2000" b="1">
                          <a:effectLst/>
                        </a:rPr>
                        <a:t> Devlet okulu mu?</a:t>
                      </a:r>
                      <a:endParaRPr lang="tr-TR" sz="200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Evet</a:t>
                      </a: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2080">
                <a:tc>
                  <a:txBody>
                    <a:bodyPr/>
                    <a:lstStyle/>
                    <a:p>
                      <a:pPr fontAlgn="t"/>
                      <a:r>
                        <a:rPr lang="tr-TR" sz="2000">
                          <a:effectLst/>
                        </a:rPr>
                        <a:t> </a:t>
                      </a:r>
                      <a:r>
                        <a:rPr lang="tr-TR" sz="2000" b="1">
                          <a:effectLst/>
                        </a:rPr>
                        <a:t>Proje Okulu mu?</a:t>
                      </a:r>
                      <a:endParaRPr lang="tr-TR" sz="200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endParaRPr lang="tr-TR" sz="2000" dirty="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sp>
        <p:nvSpPr>
          <p:cNvPr id="6" name="Rectangle 1"/>
          <p:cNvSpPr>
            <a:spLocks noChangeArrowheads="1"/>
          </p:cNvSpPr>
          <p:nvPr/>
        </p:nvSpPr>
        <p:spPr bwMode="auto">
          <a:xfrm>
            <a:off x="3660775" y="2324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188640"/>
            <a:ext cx="7787208" cy="1237824"/>
          </a:xfrm>
        </p:spPr>
        <p:txBody>
          <a:bodyPr>
            <a:normAutofit fontScale="90000"/>
          </a:bodyPr>
          <a:lstStyle/>
          <a:p>
            <a:pPr algn="ctr"/>
            <a:r>
              <a:rPr lang="tr-TR" dirty="0" smtClean="0"/>
              <a:t>TOBB BÜLENT KOŞMAZ FEN </a:t>
            </a:r>
            <a:r>
              <a:rPr lang="tr-TR" dirty="0" smtClean="0"/>
              <a:t>LİSESİ</a:t>
            </a:r>
            <a:endParaRPr lang="tr-TR" dirty="0"/>
          </a:p>
        </p:txBody>
      </p:sp>
      <p:sp>
        <p:nvSpPr>
          <p:cNvPr id="3" name="İçerik Yer Tutucusu 2"/>
          <p:cNvSpPr>
            <a:spLocks noGrp="1"/>
          </p:cNvSpPr>
          <p:nvPr>
            <p:ph idx="1"/>
          </p:nvPr>
        </p:nvSpPr>
        <p:spPr/>
        <p:txBody>
          <a:bodyPr/>
          <a:lstStyle/>
          <a:p>
            <a:endParaRPr lang="tr-TR"/>
          </a:p>
        </p:txBody>
      </p:sp>
      <p:pic>
        <p:nvPicPr>
          <p:cNvPr id="8194" name="Picture 2" descr="C:\Users\Q\Desktop\22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04864"/>
            <a:ext cx="7162800" cy="426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1115616" y="1340768"/>
            <a:ext cx="7024744" cy="1143000"/>
          </a:xfrm>
        </p:spPr>
        <p:txBody>
          <a:bodyPr>
            <a:normAutofit fontScale="90000"/>
          </a:bodyPr>
          <a:lstStyle/>
          <a:p>
            <a:pPr algn="ctr"/>
            <a:r>
              <a:rPr lang="tr-TR" dirty="0"/>
              <a:t>TOBB BÜLENT KOŞMAZ FEN LİSESİ</a:t>
            </a:r>
            <a:r>
              <a:rPr lang="tr-TR" cap="all" dirty="0"/>
              <a:t/>
            </a:r>
            <a:br>
              <a:rPr lang="tr-TR" cap="all" dirty="0"/>
            </a:b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138661838"/>
              </p:ext>
            </p:extLst>
          </p:nvPr>
        </p:nvGraphicFramePr>
        <p:xfrm>
          <a:off x="1043605" y="1988839"/>
          <a:ext cx="6912770" cy="4125005"/>
        </p:xfrm>
        <a:graphic>
          <a:graphicData uri="http://schemas.openxmlformats.org/drawingml/2006/table">
            <a:tbl>
              <a:tblPr/>
              <a:tblGrid>
                <a:gridCol w="3456385"/>
                <a:gridCol w="3456385"/>
              </a:tblGrid>
              <a:tr h="243488">
                <a:tc>
                  <a:txBody>
                    <a:bodyPr/>
                    <a:lstStyle/>
                    <a:p>
                      <a:pPr algn="l" fontAlgn="t"/>
                      <a:r>
                        <a:rPr lang="tr-TR" sz="2000" b="1" dirty="0">
                          <a:effectLst/>
                        </a:rPr>
                        <a:t> İl</a:t>
                      </a:r>
                      <a:endParaRPr lang="tr-TR" sz="20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b="1">
                          <a:effectLst/>
                        </a:rPr>
                        <a:t>Manisa</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43488">
                <a:tc>
                  <a:txBody>
                    <a:bodyPr/>
                    <a:lstStyle/>
                    <a:p>
                      <a:pPr algn="l" fontAlgn="t"/>
                      <a:r>
                        <a:rPr lang="tr-TR" sz="2000" b="1" dirty="0">
                          <a:effectLst/>
                        </a:rPr>
                        <a:t> İlçe</a:t>
                      </a:r>
                      <a:endParaRPr lang="tr-TR" sz="20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Yunusemre</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00016">
                <a:tc>
                  <a:txBody>
                    <a:bodyPr/>
                    <a:lstStyle/>
                    <a:p>
                      <a:pPr algn="l" fontAlgn="t"/>
                      <a:r>
                        <a:rPr lang="tr-TR" sz="2000" b="1">
                          <a:effectLst/>
                        </a:rPr>
                        <a:t> Okulun Taban Puanı</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439.3840</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56545">
                <a:tc>
                  <a:txBody>
                    <a:bodyPr/>
                    <a:lstStyle/>
                    <a:p>
                      <a:pPr algn="l" fontAlgn="t"/>
                      <a:r>
                        <a:rPr lang="tr-TR" sz="2000" b="1">
                          <a:effectLst/>
                        </a:rPr>
                        <a:t> Güncel Yüzdelik Dilimi</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2.64</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00016">
                <a:tc>
                  <a:txBody>
                    <a:bodyPr/>
                    <a:lstStyle/>
                    <a:p>
                      <a:pPr algn="l" fontAlgn="t"/>
                      <a:r>
                        <a:rPr lang="tr-TR" sz="2000" b="1">
                          <a:effectLst/>
                        </a:rPr>
                        <a:t> Kontenjan Türü</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Kız/Erkek</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00016">
                <a:tc>
                  <a:txBody>
                    <a:bodyPr/>
                    <a:lstStyle/>
                    <a:p>
                      <a:pPr algn="l" fontAlgn="t"/>
                      <a:r>
                        <a:rPr lang="tr-TR" sz="2000" b="1">
                          <a:effectLst/>
                        </a:rPr>
                        <a:t> Okulun Pansiyonu</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Kız/Erkek</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00016">
                <a:tc>
                  <a:txBody>
                    <a:bodyPr/>
                    <a:lstStyle/>
                    <a:p>
                      <a:pPr algn="l" fontAlgn="t"/>
                      <a:r>
                        <a:rPr lang="tr-TR" sz="2000" b="1">
                          <a:effectLst/>
                        </a:rPr>
                        <a:t> Okulun Eğitim Süresi</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4 Yıl</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00016">
                <a:tc>
                  <a:txBody>
                    <a:bodyPr/>
                    <a:lstStyle/>
                    <a:p>
                      <a:pPr algn="l" fontAlgn="t"/>
                      <a:r>
                        <a:rPr lang="tr-TR" sz="2000" b="1">
                          <a:effectLst/>
                        </a:rPr>
                        <a:t> Okulun Yabancı Dili</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İngilizce</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00016">
                <a:tc>
                  <a:txBody>
                    <a:bodyPr/>
                    <a:lstStyle/>
                    <a:p>
                      <a:pPr algn="l" fontAlgn="t"/>
                      <a:r>
                        <a:rPr lang="tr-TR" sz="2000" b="1">
                          <a:effectLst/>
                        </a:rPr>
                        <a:t> Devlet okulu mu?</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Evet</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00016">
                <a:tc>
                  <a:txBody>
                    <a:bodyPr/>
                    <a:lstStyle/>
                    <a:p>
                      <a:pPr fontAlgn="t"/>
                      <a:r>
                        <a:rPr lang="tr-TR" sz="2000" dirty="0">
                          <a:effectLst/>
                        </a:rPr>
                        <a:t> </a:t>
                      </a:r>
                      <a:r>
                        <a:rPr lang="tr-TR" sz="2000" b="1" dirty="0">
                          <a:effectLst/>
                        </a:rPr>
                        <a:t>Proje Okulu mu?</a:t>
                      </a:r>
                      <a:endParaRPr lang="tr-TR" sz="20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endParaRPr lang="tr-TR" sz="2000" dirty="0"/>
                    </a:p>
                  </a:txBody>
                  <a:tcPr marL="47625" marR="47625" marT="23812" marB="23812">
                    <a:lnL w="9525" cap="flat" cmpd="sng" algn="ctr">
                      <a:solidFill>
                        <a:srgbClr val="DDDDDD"/>
                      </a:solidFill>
                      <a:prstDash val="solid"/>
                      <a:round/>
                      <a:headEnd type="none" w="med" len="med"/>
                      <a:tailEnd type="none" w="med" len="med"/>
                    </a:lnL>
                    <a:lnT w="9525" cap="flat" cmpd="sng" algn="ctr">
                      <a:solidFill>
                        <a:srgbClr val="DDDDDD"/>
                      </a:solidFill>
                      <a:prstDash val="solid"/>
                      <a:round/>
                      <a:headEnd type="none" w="med" len="med"/>
                      <a:tailEnd type="none" w="med" len="med"/>
                    </a:lnT>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95536" y="720690"/>
            <a:ext cx="8532813" cy="836712"/>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fontAlgn="auto" hangingPunct="1">
              <a:spcAft>
                <a:spcPts val="0"/>
              </a:spcAft>
              <a:defRPr/>
            </a:pPr>
            <a:r>
              <a:rPr lang="tr-TR" sz="55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SOSYAL BİLİMLER LİSELERİ</a:t>
            </a:r>
            <a:endParaRPr lang="tr-TR" sz="55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Rectangle 3"/>
          <p:cNvSpPr>
            <a:spLocks noGrp="1" noChangeArrowheads="1"/>
          </p:cNvSpPr>
          <p:nvPr>
            <p:ph idx="1"/>
          </p:nvPr>
        </p:nvSpPr>
        <p:spPr>
          <a:xfrm>
            <a:off x="179512" y="1628800"/>
            <a:ext cx="5904334" cy="4781525"/>
          </a:xfrm>
        </p:spPr>
        <p:txBody>
          <a:bodyPr>
            <a:normAutofit/>
          </a:bodyPr>
          <a:lstStyle/>
          <a:p>
            <a:pPr algn="just" eaLnBrk="1" hangingPunct="1">
              <a:lnSpc>
                <a:spcPct val="90000"/>
              </a:lnSpc>
              <a:buFont typeface="Wingdings" pitchFamily="2" charset="2"/>
              <a:buChar char="q"/>
            </a:pPr>
            <a:r>
              <a:rPr lang="tr-TR" altLang="tr-TR" dirty="0" smtClean="0">
                <a:solidFill>
                  <a:schemeClr val="tx2">
                    <a:lumMod val="75000"/>
                  </a:schemeClr>
                </a:solidFill>
                <a:latin typeface="Berlin Sans FB" pitchFamily="34" charset="0"/>
              </a:rPr>
              <a:t>Okulun amaçları; Sosyal Bilimler ve Edebiyat alanında ihtiyaç duyulan nitelikli bilim adamlarını yetiştirmek, zekâ düzeyleri ile edebiyat ve sosyal bilimler alanlarındaki ilgi ve yetenekleri üst düzeyde olan öğrencileri bu alanda yükseköğretime hazırlamak yer almaktadır.</a:t>
            </a:r>
          </a:p>
          <a:p>
            <a:pPr algn="just" eaLnBrk="1" hangingPunct="1">
              <a:lnSpc>
                <a:spcPct val="90000"/>
              </a:lnSpc>
              <a:buFont typeface="Wingdings" pitchFamily="2" charset="2"/>
              <a:buChar char="q"/>
            </a:pPr>
            <a:endParaRPr lang="tr-TR" altLang="tr-TR" sz="600" dirty="0" smtClean="0">
              <a:solidFill>
                <a:schemeClr val="tx2">
                  <a:lumMod val="75000"/>
                </a:schemeClr>
              </a:solidFill>
              <a:latin typeface="Berlin Sans FB" pitchFamily="34" charset="0"/>
            </a:endParaRPr>
          </a:p>
          <a:p>
            <a:pPr algn="just" eaLnBrk="1" hangingPunct="1">
              <a:lnSpc>
                <a:spcPct val="90000"/>
              </a:lnSpc>
              <a:buFont typeface="Wingdings" pitchFamily="2" charset="2"/>
              <a:buChar char="q"/>
            </a:pPr>
            <a:r>
              <a:rPr lang="tr-TR" altLang="tr-TR" dirty="0" smtClean="0">
                <a:solidFill>
                  <a:schemeClr val="tx2">
                    <a:lumMod val="75000"/>
                  </a:schemeClr>
                </a:solidFill>
                <a:latin typeface="Berlin Sans FB" pitchFamily="34" charset="0"/>
              </a:rPr>
              <a:t>Ayrıca amaçlarından biri de siyaset ve bürokrasiye kültürlü; devleti ve demokrasiyi iyi tanıyan, ona işlerlik kazandıracak elemanları yetiştirmektir.</a:t>
            </a:r>
          </a:p>
          <a:p>
            <a:pPr algn="just" eaLnBrk="1" hangingPunct="1">
              <a:lnSpc>
                <a:spcPct val="90000"/>
              </a:lnSpc>
              <a:buFont typeface="Wingdings" pitchFamily="2" charset="2"/>
              <a:buChar char="?"/>
            </a:pPr>
            <a:endParaRPr lang="tr-TR" altLang="tr-TR" dirty="0" smtClean="0">
              <a:solidFill>
                <a:schemeClr val="tx2">
                  <a:lumMod val="75000"/>
                </a:schemeClr>
              </a:solidFill>
            </a:endParaRPr>
          </a:p>
        </p:txBody>
      </p:sp>
      <p:pic>
        <p:nvPicPr>
          <p:cNvPr id="7" name="Resim 6" descr="http://www.hukukihaber.net/images/haberler/271_avukat_hakim_ve_savcilik_icin_yarisacak_h2443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504" y="1557402"/>
            <a:ext cx="2880000" cy="2160000"/>
          </a:xfrm>
          <a:prstGeom prst="rect">
            <a:avLst/>
          </a:prstGeom>
          <a:noFill/>
          <a:ln>
            <a:noFill/>
          </a:ln>
          <a:effectLst>
            <a:softEdge rad="63500"/>
          </a:effectLst>
        </p:spPr>
      </p:pic>
      <p:pic>
        <p:nvPicPr>
          <p:cNvPr id="8" name="Resim 7" descr="http://www.algul.av.tr/images/adale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504" y="3717642"/>
            <a:ext cx="2880000" cy="2015614"/>
          </a:xfrm>
          <a:prstGeom prst="rect">
            <a:avLst/>
          </a:prstGeom>
          <a:noFill/>
          <a:ln>
            <a:noFill/>
          </a:ln>
          <a:effectLst>
            <a:softEdge rad="63500"/>
          </a:effectLst>
        </p:spPr>
      </p:pic>
    </p:spTree>
    <p:extLst>
      <p:ext uri="{BB962C8B-B14F-4D97-AF65-F5344CB8AC3E}">
        <p14:creationId xmlns:p14="http://schemas.microsoft.com/office/powerpoint/2010/main" val="3029300576"/>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67544" y="692696"/>
            <a:ext cx="8532813" cy="1093788"/>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fontAlgn="auto" hangingPunct="1">
              <a:spcAft>
                <a:spcPts val="0"/>
              </a:spcAft>
              <a:defRPr/>
            </a:pPr>
            <a:r>
              <a:rPr lang="tr-TR" sz="55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SOSYAL BİLİMLER LİSELERİ</a:t>
            </a:r>
            <a:endParaRPr lang="tr-TR" sz="55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Rectangle 3"/>
          <p:cNvSpPr>
            <a:spLocks noGrp="1" noChangeArrowheads="1"/>
          </p:cNvSpPr>
          <p:nvPr>
            <p:ph idx="1"/>
          </p:nvPr>
        </p:nvSpPr>
        <p:spPr>
          <a:xfrm>
            <a:off x="323850" y="1844824"/>
            <a:ext cx="8229600" cy="4565501"/>
          </a:xfrm>
        </p:spPr>
        <p:txBody>
          <a:bodyPr/>
          <a:lstStyle/>
          <a:p>
            <a:pPr>
              <a:lnSpc>
                <a:spcPct val="90000"/>
              </a:lnSpc>
              <a:buFont typeface="Wingdings" pitchFamily="2" charset="2"/>
              <a:buChar char="q"/>
            </a:pPr>
            <a:r>
              <a:rPr lang="tr-TR" altLang="tr-TR" dirty="0">
                <a:solidFill>
                  <a:schemeClr val="tx2">
                    <a:lumMod val="75000"/>
                  </a:schemeClr>
                </a:solidFill>
              </a:rPr>
              <a:t>Bir sınıftaki öğrenci sayısı </a:t>
            </a:r>
            <a:r>
              <a:rPr lang="tr-TR" altLang="tr-TR" dirty="0" smtClean="0">
                <a:solidFill>
                  <a:schemeClr val="tx2">
                    <a:lumMod val="75000"/>
                  </a:schemeClr>
                </a:solidFill>
              </a:rPr>
              <a:t>ile 30’u geçemez</a:t>
            </a:r>
            <a:r>
              <a:rPr lang="tr-TR" altLang="tr-TR" dirty="0">
                <a:solidFill>
                  <a:schemeClr val="tx2">
                    <a:lumMod val="75000"/>
                  </a:schemeClr>
                </a:solidFill>
              </a:rPr>
              <a:t>.</a:t>
            </a:r>
          </a:p>
          <a:p>
            <a:pPr>
              <a:lnSpc>
                <a:spcPct val="90000"/>
              </a:lnSpc>
              <a:buFont typeface="Wingdings" pitchFamily="2" charset="2"/>
              <a:buChar char="q"/>
            </a:pPr>
            <a:endParaRPr lang="tr-TR" altLang="tr-TR" dirty="0">
              <a:solidFill>
                <a:schemeClr val="tx2">
                  <a:lumMod val="75000"/>
                </a:schemeClr>
              </a:solidFill>
            </a:endParaRPr>
          </a:p>
          <a:p>
            <a:pPr>
              <a:lnSpc>
                <a:spcPct val="90000"/>
              </a:lnSpc>
              <a:buFont typeface="Wingdings" pitchFamily="2" charset="2"/>
              <a:buChar char="q"/>
            </a:pPr>
            <a:r>
              <a:rPr lang="tr-TR" altLang="tr-TR" dirty="0">
                <a:solidFill>
                  <a:schemeClr val="tx2">
                    <a:lumMod val="75000"/>
                  </a:schemeClr>
                </a:solidFill>
              </a:rPr>
              <a:t>Bu okullarda öğretim süresi 1 yılı hazırlık </a:t>
            </a:r>
            <a:r>
              <a:rPr lang="tr-TR" altLang="tr-TR" dirty="0" smtClean="0">
                <a:solidFill>
                  <a:schemeClr val="tx2">
                    <a:lumMod val="75000"/>
                  </a:schemeClr>
                </a:solidFill>
              </a:rPr>
              <a:t> </a:t>
            </a:r>
          </a:p>
          <a:p>
            <a:pPr marL="0" indent="0">
              <a:lnSpc>
                <a:spcPct val="90000"/>
              </a:lnSpc>
              <a:buNone/>
            </a:pPr>
            <a:r>
              <a:rPr lang="tr-TR" altLang="tr-TR" dirty="0" smtClean="0">
                <a:solidFill>
                  <a:schemeClr val="tx2">
                    <a:lumMod val="75000"/>
                  </a:schemeClr>
                </a:solidFill>
              </a:rPr>
              <a:t>olmak </a:t>
            </a:r>
            <a:r>
              <a:rPr lang="tr-TR" altLang="tr-TR" dirty="0">
                <a:solidFill>
                  <a:schemeClr val="tx2">
                    <a:lumMod val="75000"/>
                  </a:schemeClr>
                </a:solidFill>
              </a:rPr>
              <a:t>üzere 5 yıldır. </a:t>
            </a:r>
          </a:p>
          <a:p>
            <a:pPr>
              <a:lnSpc>
                <a:spcPct val="90000"/>
              </a:lnSpc>
              <a:buFont typeface="Wingdings" pitchFamily="2" charset="2"/>
              <a:buChar char="q"/>
            </a:pPr>
            <a:endParaRPr lang="tr-TR" altLang="tr-TR" dirty="0">
              <a:solidFill>
                <a:schemeClr val="tx2">
                  <a:lumMod val="75000"/>
                </a:schemeClr>
              </a:solidFill>
            </a:endParaRPr>
          </a:p>
          <a:p>
            <a:pPr>
              <a:lnSpc>
                <a:spcPct val="90000"/>
              </a:lnSpc>
              <a:buFont typeface="Wingdings" pitchFamily="2" charset="2"/>
              <a:buChar char="q"/>
            </a:pPr>
            <a:r>
              <a:rPr lang="tr-TR" altLang="tr-TR" dirty="0">
                <a:solidFill>
                  <a:schemeClr val="tx2">
                    <a:lumMod val="75000"/>
                  </a:schemeClr>
                </a:solidFill>
              </a:rPr>
              <a:t>Sosyal Bilimler Liseleri </a:t>
            </a:r>
            <a:r>
              <a:rPr lang="tr-TR" altLang="tr-TR" dirty="0" smtClean="0">
                <a:solidFill>
                  <a:schemeClr val="tx2">
                    <a:lumMod val="75000"/>
                  </a:schemeClr>
                </a:solidFill>
              </a:rPr>
              <a:t>üniversite </a:t>
            </a:r>
            <a:r>
              <a:rPr lang="tr-TR" altLang="tr-TR" dirty="0">
                <a:solidFill>
                  <a:schemeClr val="tx2">
                    <a:lumMod val="75000"/>
                  </a:schemeClr>
                </a:solidFill>
              </a:rPr>
              <a:t>yerleştirme sınavları konusunda istatistikleri </a:t>
            </a:r>
            <a:r>
              <a:rPr lang="tr-TR" altLang="tr-TR" dirty="0" smtClean="0">
                <a:solidFill>
                  <a:schemeClr val="tx2">
                    <a:lumMod val="75000"/>
                  </a:schemeClr>
                </a:solidFill>
              </a:rPr>
              <a:t>oldukça yüksektir.</a:t>
            </a:r>
          </a:p>
        </p:txBody>
      </p:sp>
    </p:spTree>
    <p:extLst>
      <p:ext uri="{BB962C8B-B14F-4D97-AF65-F5344CB8AC3E}">
        <p14:creationId xmlns:p14="http://schemas.microsoft.com/office/powerpoint/2010/main" val="1254851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61467" y="548680"/>
            <a:ext cx="7024744" cy="1143000"/>
          </a:xfrm>
        </p:spPr>
        <p:txBody>
          <a:bodyPr>
            <a:normAutofit fontScale="90000"/>
          </a:bodyPr>
          <a:lstStyle/>
          <a:p>
            <a:pPr algn="ctr"/>
            <a:r>
              <a:rPr lang="tr-TR" dirty="0" smtClean="0"/>
              <a:t>MANİSA SOSYAL BİLİMLER LİSESİ</a:t>
            </a:r>
            <a:endParaRPr lang="tr-TR" dirty="0"/>
          </a:p>
        </p:txBody>
      </p:sp>
      <p:sp>
        <p:nvSpPr>
          <p:cNvPr id="3" name="İçerik Yer Tutucusu 2"/>
          <p:cNvSpPr>
            <a:spLocks noGrp="1"/>
          </p:cNvSpPr>
          <p:nvPr>
            <p:ph idx="1"/>
          </p:nvPr>
        </p:nvSpPr>
        <p:spPr/>
        <p:txBody>
          <a:bodyPr/>
          <a:lstStyle/>
          <a:p>
            <a:endParaRPr lang="tr-TR"/>
          </a:p>
        </p:txBody>
      </p:sp>
      <p:pic>
        <p:nvPicPr>
          <p:cNvPr id="10241" name="Picture 1" descr="C:\Users\Q\Desktop\24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838" y="2060848"/>
            <a:ext cx="7170737" cy="422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032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620688"/>
            <a:ext cx="7024744" cy="1143000"/>
          </a:xfrm>
        </p:spPr>
        <p:txBody>
          <a:bodyPr>
            <a:normAutofit fontScale="90000"/>
          </a:bodyPr>
          <a:lstStyle/>
          <a:p>
            <a:pPr algn="ctr"/>
            <a:r>
              <a:rPr lang="tr-TR" dirty="0" smtClean="0"/>
              <a:t>MANİSA SOSYAL BİLİMLER LİSESİ</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189129674"/>
              </p:ext>
            </p:extLst>
          </p:nvPr>
        </p:nvGraphicFramePr>
        <p:xfrm>
          <a:off x="1043608" y="1844824"/>
          <a:ext cx="6840760" cy="4301000"/>
        </p:xfrm>
        <a:graphic>
          <a:graphicData uri="http://schemas.openxmlformats.org/drawingml/2006/table">
            <a:tbl>
              <a:tblPr/>
              <a:tblGrid>
                <a:gridCol w="3420380"/>
                <a:gridCol w="3420380"/>
              </a:tblGrid>
              <a:tr h="426091">
                <a:tc>
                  <a:txBody>
                    <a:bodyPr/>
                    <a:lstStyle/>
                    <a:p>
                      <a:pPr algn="l" fontAlgn="t"/>
                      <a:r>
                        <a:rPr lang="tr-TR" sz="2000" b="1" dirty="0">
                          <a:effectLst/>
                        </a:rPr>
                        <a:t>İl</a:t>
                      </a:r>
                      <a:endParaRPr lang="tr-TR" sz="2000" dirty="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2000" b="1">
                          <a:effectLst/>
                        </a:rPr>
                        <a:t>Manisa</a:t>
                      </a:r>
                      <a:endParaRPr lang="tr-TR" sz="20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26091">
                <a:tc>
                  <a:txBody>
                    <a:bodyPr/>
                    <a:lstStyle/>
                    <a:p>
                      <a:pPr algn="l" fontAlgn="t"/>
                      <a:r>
                        <a:rPr lang="tr-TR" sz="2000" b="1">
                          <a:effectLst/>
                        </a:rPr>
                        <a:t> İlçe</a:t>
                      </a:r>
                      <a:endParaRPr lang="tr-TR" sz="20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Yunusemre</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26091">
                <a:tc>
                  <a:txBody>
                    <a:bodyPr/>
                    <a:lstStyle/>
                    <a:p>
                      <a:pPr algn="l" fontAlgn="t"/>
                      <a:r>
                        <a:rPr lang="tr-TR" sz="2000" b="1">
                          <a:effectLst/>
                        </a:rPr>
                        <a:t> Okulun Taban Puanı</a:t>
                      </a:r>
                      <a:endParaRPr lang="tr-TR" sz="20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2000">
                          <a:effectLst/>
                        </a:rPr>
                        <a:t>388.7095</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26091">
                <a:tc>
                  <a:txBody>
                    <a:bodyPr/>
                    <a:lstStyle/>
                    <a:p>
                      <a:pPr algn="l" fontAlgn="t"/>
                      <a:r>
                        <a:rPr lang="tr-TR" sz="2000" b="1">
                          <a:effectLst/>
                        </a:rPr>
                        <a:t> Güncel Yüzdelik Dilimi</a:t>
                      </a:r>
                      <a:endParaRPr lang="tr-TR" sz="20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10.00</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26091">
                <a:tc>
                  <a:txBody>
                    <a:bodyPr/>
                    <a:lstStyle/>
                    <a:p>
                      <a:pPr algn="l" fontAlgn="t"/>
                      <a:r>
                        <a:rPr lang="tr-TR" sz="2000" b="1">
                          <a:effectLst/>
                        </a:rPr>
                        <a:t> Kontenjan Türü</a:t>
                      </a:r>
                      <a:endParaRPr lang="tr-TR" sz="20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2000">
                          <a:effectLst/>
                        </a:rPr>
                        <a:t>Kız/Erkek</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26091">
                <a:tc>
                  <a:txBody>
                    <a:bodyPr/>
                    <a:lstStyle/>
                    <a:p>
                      <a:pPr algn="l" fontAlgn="t"/>
                      <a:r>
                        <a:rPr lang="tr-TR" sz="2000" b="1">
                          <a:effectLst/>
                        </a:rPr>
                        <a:t> Okulun Pansiyonu</a:t>
                      </a:r>
                      <a:endParaRPr lang="tr-TR" sz="20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Kız/Erkek</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26091">
                <a:tc>
                  <a:txBody>
                    <a:bodyPr/>
                    <a:lstStyle/>
                    <a:p>
                      <a:pPr algn="l" fontAlgn="t"/>
                      <a:r>
                        <a:rPr lang="tr-TR" sz="2000" b="1">
                          <a:effectLst/>
                        </a:rPr>
                        <a:t> Okulun Eğitim Süresi</a:t>
                      </a:r>
                      <a:endParaRPr lang="tr-TR" sz="20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2000">
                          <a:effectLst/>
                        </a:rPr>
                        <a:t>5 Yıl</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26091">
                <a:tc>
                  <a:txBody>
                    <a:bodyPr/>
                    <a:lstStyle/>
                    <a:p>
                      <a:pPr algn="l" fontAlgn="t"/>
                      <a:r>
                        <a:rPr lang="tr-TR" sz="2000" b="1">
                          <a:effectLst/>
                        </a:rPr>
                        <a:t> Okulun Yabancı Dili</a:t>
                      </a:r>
                      <a:endParaRPr lang="tr-TR" sz="20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İngilizce</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26091">
                <a:tc>
                  <a:txBody>
                    <a:bodyPr/>
                    <a:lstStyle/>
                    <a:p>
                      <a:pPr algn="l" fontAlgn="t"/>
                      <a:r>
                        <a:rPr lang="tr-TR" sz="2000" b="1">
                          <a:effectLst/>
                        </a:rPr>
                        <a:t> Devlet okulu mu?</a:t>
                      </a:r>
                      <a:endParaRPr lang="tr-TR" sz="20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2000">
                          <a:effectLst/>
                        </a:rPr>
                        <a:t>Evet</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26091">
                <a:tc>
                  <a:txBody>
                    <a:bodyPr/>
                    <a:lstStyle/>
                    <a:p>
                      <a:pPr fontAlgn="t"/>
                      <a:r>
                        <a:rPr lang="tr-TR" sz="2000">
                          <a:effectLst/>
                        </a:rPr>
                        <a:t> </a:t>
                      </a:r>
                      <a:r>
                        <a:rPr lang="tr-TR" sz="2000" b="1">
                          <a:effectLst/>
                        </a:rPr>
                        <a:t>Proje Okulu mu?</a:t>
                      </a:r>
                      <a:endParaRPr lang="tr-TR" sz="20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endParaRPr lang="tr-TR" sz="2000" dirty="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166" y="1196752"/>
            <a:ext cx="7024744" cy="1143000"/>
          </a:xfrm>
        </p:spPr>
        <p:txBody>
          <a:bodyPr>
            <a:normAutofit fontScale="90000"/>
          </a:bodyPr>
          <a:lstStyle/>
          <a:p>
            <a:pPr algn="ctr"/>
            <a:r>
              <a:rPr lang="tr-TR" b="1" dirty="0"/>
              <a:t>Salihli Necip Fazıl Kısakürek Sosyal Bilimler Lisesi</a:t>
            </a:r>
            <a:r>
              <a:rPr lang="tr-TR" dirty="0"/>
              <a:t/>
            </a:r>
            <a:br>
              <a:rPr lang="tr-TR" dirty="0"/>
            </a:br>
            <a:endParaRPr lang="tr-TR" dirty="0"/>
          </a:p>
        </p:txBody>
      </p:sp>
      <p:pic>
        <p:nvPicPr>
          <p:cNvPr id="13314" name="Picture 2" descr="C:\Users\Q\Desktop\14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663" y="1916832"/>
            <a:ext cx="7178675"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810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48421" y="1027664"/>
            <a:ext cx="7024744" cy="1143000"/>
          </a:xfrm>
        </p:spPr>
        <p:txBody>
          <a:bodyPr>
            <a:normAutofit fontScale="90000"/>
          </a:bodyPr>
          <a:lstStyle/>
          <a:p>
            <a:r>
              <a:rPr lang="tr-TR" sz="3200" dirty="0"/>
              <a:t/>
            </a:r>
            <a:br>
              <a:rPr lang="tr-TR" sz="3200" dirty="0"/>
            </a:br>
            <a:r>
              <a:rPr lang="tr-TR" dirty="0" smtClean="0"/>
              <a:t/>
            </a:r>
            <a:br>
              <a:rPr lang="tr-TR" dirty="0" smtClean="0"/>
            </a:br>
            <a:r>
              <a:rPr lang="tr-TR" b="1" dirty="0"/>
              <a:t>Salihli Necip Fazıl Kısakürek Sosyal Bilimler Lisesi</a:t>
            </a:r>
            <a:endParaRPr lang="tr-TR" dirty="0"/>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3901701942"/>
              </p:ext>
            </p:extLst>
          </p:nvPr>
        </p:nvGraphicFramePr>
        <p:xfrm>
          <a:off x="932512" y="2324100"/>
          <a:ext cx="7560842" cy="3965566"/>
        </p:xfrm>
        <a:graphic>
          <a:graphicData uri="http://schemas.openxmlformats.org/drawingml/2006/table">
            <a:tbl>
              <a:tblPr/>
              <a:tblGrid>
                <a:gridCol w="3780421"/>
                <a:gridCol w="3780421"/>
              </a:tblGrid>
              <a:tr h="222250">
                <a:tc>
                  <a:txBody>
                    <a:bodyPr/>
                    <a:lstStyle/>
                    <a:p>
                      <a:pPr algn="l" fontAlgn="t"/>
                      <a:r>
                        <a:rPr lang="tr-TR" sz="2000" b="1">
                          <a:effectLst/>
                        </a:rPr>
                        <a:t> İl</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b="1">
                          <a:effectLst/>
                        </a:rPr>
                        <a:t>Manisa</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22250">
                <a:tc>
                  <a:txBody>
                    <a:bodyPr/>
                    <a:lstStyle/>
                    <a:p>
                      <a:pPr algn="l" fontAlgn="t"/>
                      <a:r>
                        <a:rPr lang="tr-TR" sz="2000" b="1">
                          <a:effectLst/>
                        </a:rPr>
                        <a:t> İlçe</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Salihli</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5125">
                <a:tc>
                  <a:txBody>
                    <a:bodyPr/>
                    <a:lstStyle/>
                    <a:p>
                      <a:pPr algn="l" fontAlgn="t"/>
                      <a:r>
                        <a:rPr lang="tr-TR" sz="2000" b="1">
                          <a:effectLst/>
                        </a:rPr>
                        <a:t> Okulun Taban Puanı</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369.1215</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08000">
                <a:tc>
                  <a:txBody>
                    <a:bodyPr/>
                    <a:lstStyle/>
                    <a:p>
                      <a:pPr algn="l" fontAlgn="t"/>
                      <a:r>
                        <a:rPr lang="tr-TR" sz="2000" b="1">
                          <a:effectLst/>
                        </a:rPr>
                        <a:t> Güncel Yüzdelik Dilimi</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14.45</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5125">
                <a:tc>
                  <a:txBody>
                    <a:bodyPr/>
                    <a:lstStyle/>
                    <a:p>
                      <a:pPr algn="l" fontAlgn="t"/>
                      <a:r>
                        <a:rPr lang="tr-TR" sz="2000" b="1">
                          <a:effectLst/>
                        </a:rPr>
                        <a:t> Kontenjan Türü</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Kız/Erkek</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5125">
                <a:tc>
                  <a:txBody>
                    <a:bodyPr/>
                    <a:lstStyle/>
                    <a:p>
                      <a:pPr algn="l" fontAlgn="t"/>
                      <a:r>
                        <a:rPr lang="tr-TR" sz="2000" b="1">
                          <a:effectLst/>
                        </a:rPr>
                        <a:t> Okulun Pansiyonu</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Kız/Erkek</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5125">
                <a:tc>
                  <a:txBody>
                    <a:bodyPr/>
                    <a:lstStyle/>
                    <a:p>
                      <a:pPr algn="l" fontAlgn="t"/>
                      <a:r>
                        <a:rPr lang="tr-TR" sz="2000" b="1">
                          <a:effectLst/>
                        </a:rPr>
                        <a:t> Okulun Eğitim Süresi</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5 Yıl</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5125">
                <a:tc>
                  <a:txBody>
                    <a:bodyPr/>
                    <a:lstStyle/>
                    <a:p>
                      <a:pPr algn="l" fontAlgn="t"/>
                      <a:r>
                        <a:rPr lang="tr-TR" sz="2000" b="1">
                          <a:effectLst/>
                        </a:rPr>
                        <a:t> Okulun Yabancı Dili</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İngilizce</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5125">
                <a:tc>
                  <a:txBody>
                    <a:bodyPr/>
                    <a:lstStyle/>
                    <a:p>
                      <a:pPr algn="l" fontAlgn="t"/>
                      <a:r>
                        <a:rPr lang="tr-TR" sz="2000" b="1">
                          <a:effectLst/>
                        </a:rPr>
                        <a:t> Devlet okulu mu?</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Evet</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5125">
                <a:tc>
                  <a:txBody>
                    <a:bodyPr/>
                    <a:lstStyle/>
                    <a:p>
                      <a:pPr fontAlgn="t"/>
                      <a:r>
                        <a:rPr lang="tr-TR" sz="2000">
                          <a:effectLst/>
                        </a:rPr>
                        <a:t> </a:t>
                      </a:r>
                      <a:r>
                        <a:rPr lang="tr-TR" sz="2000" b="1">
                          <a:effectLst/>
                        </a:rPr>
                        <a:t>Proje Okulu mu?</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endParaRPr lang="tr-TR" sz="20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sp>
        <p:nvSpPr>
          <p:cNvPr id="8" name="Rectangle 1"/>
          <p:cNvSpPr>
            <a:spLocks noChangeArrowheads="1"/>
          </p:cNvSpPr>
          <p:nvPr/>
        </p:nvSpPr>
        <p:spPr bwMode="auto">
          <a:xfrm>
            <a:off x="3686331" y="2324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68313" y="476250"/>
            <a:ext cx="8229600" cy="6121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lgn="ctr">
              <a:lnSpc>
                <a:spcPct val="80000"/>
              </a:lnSpc>
              <a:buFontTx/>
              <a:buNone/>
            </a:pPr>
            <a:endParaRPr lang="tr-TR" altLang="tr-TR" b="1" dirty="0" smtClean="0"/>
          </a:p>
          <a:p>
            <a:pPr algn="ctr">
              <a:lnSpc>
                <a:spcPct val="80000"/>
              </a:lnSpc>
              <a:buFontTx/>
              <a:buNone/>
            </a:pPr>
            <a:r>
              <a:rPr lang="tr-TR" altLang="tr-TR" b="1" dirty="0" smtClean="0"/>
              <a:t>LİSE TÜRLERİ NELERDİR</a:t>
            </a:r>
            <a:endParaRPr lang="tr-TR" altLang="tr-TR" sz="1600" b="1" dirty="0"/>
          </a:p>
          <a:p>
            <a:pPr algn="ctr">
              <a:lnSpc>
                <a:spcPct val="80000"/>
              </a:lnSpc>
              <a:buFontTx/>
              <a:buNone/>
            </a:pPr>
            <a:endParaRPr lang="tr-TR" altLang="tr-TR" sz="1600" b="1" dirty="0" smtClean="0"/>
          </a:p>
          <a:p>
            <a:pPr>
              <a:lnSpc>
                <a:spcPct val="150000"/>
              </a:lnSpc>
              <a:buFont typeface="Wingdings" pitchFamily="2" charset="2"/>
              <a:buChar char="q"/>
            </a:pPr>
            <a:r>
              <a:rPr lang="tr-TR" altLang="tr-TR" dirty="0" smtClean="0"/>
              <a:t>Fen Liseleri</a:t>
            </a:r>
          </a:p>
          <a:p>
            <a:pPr>
              <a:lnSpc>
                <a:spcPct val="150000"/>
              </a:lnSpc>
              <a:buFont typeface="Wingdings" pitchFamily="2" charset="2"/>
              <a:buChar char="q"/>
            </a:pPr>
            <a:r>
              <a:rPr lang="tr-TR" altLang="tr-TR" dirty="0" smtClean="0"/>
              <a:t>Sosyal Bilimler </a:t>
            </a:r>
            <a:r>
              <a:rPr lang="tr-TR" altLang="tr-TR" dirty="0" smtClean="0"/>
              <a:t>Liseleri</a:t>
            </a:r>
          </a:p>
          <a:p>
            <a:pPr>
              <a:lnSpc>
                <a:spcPct val="150000"/>
              </a:lnSpc>
              <a:buFont typeface="Wingdings" pitchFamily="2" charset="2"/>
              <a:buChar char="q"/>
            </a:pPr>
            <a:r>
              <a:rPr lang="tr-TR" altLang="tr-TR" dirty="0" smtClean="0"/>
              <a:t>Anadolu Liseleri</a:t>
            </a:r>
            <a:endParaRPr lang="tr-TR" altLang="tr-TR" dirty="0" smtClean="0"/>
          </a:p>
          <a:p>
            <a:pPr>
              <a:lnSpc>
                <a:spcPct val="150000"/>
              </a:lnSpc>
              <a:buFont typeface="Wingdings" pitchFamily="2" charset="2"/>
              <a:buChar char="q"/>
            </a:pPr>
            <a:r>
              <a:rPr lang="tr-TR" altLang="tr-TR" dirty="0" smtClean="0"/>
              <a:t>Mesleki ve Teknik Anadolu Liseleri</a:t>
            </a:r>
          </a:p>
          <a:p>
            <a:pPr>
              <a:lnSpc>
                <a:spcPct val="150000"/>
              </a:lnSpc>
              <a:buFont typeface="Wingdings" pitchFamily="2" charset="2"/>
              <a:buChar char="q"/>
            </a:pPr>
            <a:r>
              <a:rPr lang="tr-TR" altLang="tr-TR" dirty="0" smtClean="0"/>
              <a:t>İmam Hatip Anadolu Liseleri</a:t>
            </a:r>
          </a:p>
          <a:p>
            <a:pPr>
              <a:lnSpc>
                <a:spcPct val="150000"/>
              </a:lnSpc>
              <a:buFont typeface="Wingdings" pitchFamily="2" charset="2"/>
              <a:buChar char="q"/>
            </a:pPr>
            <a:r>
              <a:rPr lang="tr-TR" altLang="tr-TR" dirty="0" smtClean="0"/>
              <a:t>Spor Liseleri</a:t>
            </a:r>
          </a:p>
          <a:p>
            <a:pPr>
              <a:lnSpc>
                <a:spcPct val="150000"/>
              </a:lnSpc>
              <a:buFont typeface="Wingdings" pitchFamily="2" charset="2"/>
              <a:buChar char="q"/>
            </a:pPr>
            <a:r>
              <a:rPr lang="tr-TR" altLang="tr-TR" dirty="0" smtClean="0"/>
              <a:t>Güzel Sanatlar Liseleri</a:t>
            </a:r>
          </a:p>
          <a:p>
            <a:pPr>
              <a:lnSpc>
                <a:spcPct val="150000"/>
              </a:lnSpc>
              <a:buFont typeface="Wingdings" pitchFamily="2" charset="2"/>
              <a:buChar char="q"/>
            </a:pPr>
            <a:endParaRPr lang="tr-TR" altLang="tr-TR" dirty="0" smtClean="0"/>
          </a:p>
        </p:txBody>
      </p:sp>
      <p:pic>
        <p:nvPicPr>
          <p:cNvPr id="21506" name="Picture 2" descr="C:\Users\Q\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268760"/>
            <a:ext cx="264795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17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1412776"/>
            <a:ext cx="7643192" cy="1296144"/>
          </a:xfrm>
        </p:spPr>
        <p:txBody>
          <a:bodyPr>
            <a:normAutofit fontScale="90000"/>
          </a:bodyPr>
          <a:lstStyle/>
          <a:p>
            <a:pPr lvl="0" algn="ctr"/>
            <a:r>
              <a:rPr lang="tr-TR" sz="3200" b="1" dirty="0" smtClean="0">
                <a:solidFill>
                  <a:srgbClr val="6699FF"/>
                </a:solidFill>
                <a:latin typeface="Franklin Gothic Book" pitchFamily="34" charset="0"/>
              </a:rPr>
              <a:t>	</a:t>
            </a:r>
            <a:r>
              <a:rPr lang="tr-TR" sz="3200" b="1" dirty="0" smtClean="0">
                <a:solidFill>
                  <a:srgbClr val="FA6C76"/>
                </a:solidFill>
                <a:latin typeface="Franklin Gothic Book" pitchFamily="34" charset="0"/>
              </a:rPr>
              <a:t>FEN VE SOSYAL BİLİMLER PROJESİ VEYA PROGRAMI UYGULAYAN ANADOLU İMAM HATİP LİSELERİ</a:t>
            </a:r>
            <a:br>
              <a:rPr lang="tr-TR" sz="3200" b="1" dirty="0" smtClean="0">
                <a:solidFill>
                  <a:srgbClr val="FA6C76"/>
                </a:solidFill>
                <a:latin typeface="Franklin Gothic Book" pitchFamily="34" charset="0"/>
              </a:rPr>
            </a:br>
            <a:endParaRPr lang="tr-TR" sz="3200" dirty="0"/>
          </a:p>
        </p:txBody>
      </p:sp>
      <p:sp>
        <p:nvSpPr>
          <p:cNvPr id="3" name="2 İçerik Yer Tutucusu"/>
          <p:cNvSpPr>
            <a:spLocks noGrp="1"/>
          </p:cNvSpPr>
          <p:nvPr>
            <p:ph idx="1"/>
          </p:nvPr>
        </p:nvSpPr>
        <p:spPr>
          <a:xfrm>
            <a:off x="755576" y="1700808"/>
            <a:ext cx="7931224" cy="4320480"/>
          </a:xfrm>
        </p:spPr>
        <p:txBody>
          <a:bodyPr>
            <a:normAutofit lnSpcReduction="10000"/>
          </a:bodyPr>
          <a:lstStyle/>
          <a:p>
            <a:pPr lvl="0">
              <a:buNone/>
            </a:pPr>
            <a:r>
              <a:rPr lang="tr-TR" dirty="0" smtClean="0"/>
              <a:t>	</a:t>
            </a:r>
          </a:p>
          <a:p>
            <a:pPr lvl="0">
              <a:buNone/>
            </a:pPr>
            <a:r>
              <a:rPr lang="tr-TR" dirty="0" smtClean="0">
                <a:latin typeface="Arial Black" pitchFamily="34" charset="0"/>
              </a:rPr>
              <a:t>	</a:t>
            </a:r>
            <a:r>
              <a:rPr lang="tr-TR" dirty="0" smtClean="0">
                <a:latin typeface="Bahnschrift SemiLight" pitchFamily="34" charset="0"/>
              </a:rPr>
              <a:t>Okulun amaçları;</a:t>
            </a:r>
          </a:p>
          <a:p>
            <a:pPr lvl="0"/>
            <a:r>
              <a:rPr lang="tr-TR" dirty="0" smtClean="0">
                <a:latin typeface="Bahnschrift SemiLight" pitchFamily="34" charset="0"/>
              </a:rPr>
              <a:t>Anadolu İmam Hatip Liselerinde öğrenim görüp sosyal bilimlere ilgi duyan öğrencilerin kabiliyetleri doğrultusunda gelişmelerine destek vermek, rasyonel ve analitik düşünme becerilerini geliştirmek,</a:t>
            </a:r>
          </a:p>
          <a:p>
            <a:r>
              <a:rPr lang="tr-TR" dirty="0" smtClean="0">
                <a:latin typeface="Bahnschrift SemiLight" pitchFamily="34" charset="0"/>
              </a:rPr>
              <a:t>Öğrencilerin sosyal bilimler alanında ilgi ve kabiliyetleri doğrultusunda daha donanımlı, özgüvenleri yüksek, kendi medeniyet değerlerimizin farkında olarak yetişmelerine ve yükseköğrenime hazırlanmalarına katkı sağlamak.</a:t>
            </a:r>
          </a:p>
          <a:p>
            <a:pPr lvl="0"/>
            <a:endParaRPr lang="tr-TR" dirty="0" smtClean="0">
              <a:latin typeface="Arial Black" pitchFamily="34" charset="0"/>
            </a:endParaRPr>
          </a:p>
          <a:p>
            <a:pPr lvl="0"/>
            <a:endParaRPr lang="tr-TR" dirty="0" smtClean="0">
              <a:latin typeface="Arial Black" pitchFamily="34" charset="0"/>
            </a:endParaRPr>
          </a:p>
          <a:p>
            <a:pPr lvl="0"/>
            <a:endParaRPr lang="tr-TR" dirty="0" smtClean="0"/>
          </a:p>
          <a:p>
            <a:pPr lvl="0"/>
            <a:endParaRPr lang="tr-TR" dirty="0" smtClean="0"/>
          </a:p>
          <a:p>
            <a:pPr lvl="0"/>
            <a:endParaRPr lang="tr-TR" dirty="0" smtClean="0"/>
          </a:p>
          <a:p>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a:bodyPr>
          <a:lstStyle/>
          <a:p>
            <a:pPr lvl="0"/>
            <a:r>
              <a:rPr lang="tr-TR" dirty="0" smtClean="0">
                <a:latin typeface="Bahnschrift SemiLight" pitchFamily="34" charset="0"/>
              </a:rPr>
              <a:t>Bilim ve teknoloji alanlarına ilgisi olan öğrencilerin kabiliyetleri doğrultusunda gelişmelerini sağlamak,</a:t>
            </a:r>
          </a:p>
          <a:p>
            <a:pPr lvl="0"/>
            <a:r>
              <a:rPr lang="tr-TR" dirty="0" smtClean="0">
                <a:latin typeface="Bahnschrift SemiLight" pitchFamily="34" charset="0"/>
              </a:rPr>
              <a:t>Öğrencilerin bilim ve teknoloji alanları hakkındaki bilgi ve becerilerini artırmak, ürün ortaya koyabilmelerini sağlamak,</a:t>
            </a:r>
          </a:p>
          <a:p>
            <a:pPr lvl="0"/>
            <a:r>
              <a:rPr lang="tr-TR" dirty="0" smtClean="0">
                <a:latin typeface="Bahnschrift SemiLight" pitchFamily="34" charset="0"/>
              </a:rPr>
              <a:t>Öğrencilerin eleştirel ve bilimsel düşünme becerilerini geliştirmek, bilimsel birikime ve etik değerlere sahip bireyler olarak yetişmelerine katkı sağlamak.</a:t>
            </a:r>
          </a:p>
          <a:p>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altLang="tr-TR" b="1" dirty="0" smtClean="0">
                <a:ln w="11430"/>
                <a:solidFill>
                  <a:srgbClr val="FF0000"/>
                </a:solidFill>
                <a:effectLst>
                  <a:outerShdw blurRad="80000" dist="40000" dir="5040000" algn="tl">
                    <a:srgbClr val="000000">
                      <a:alpha val="30000"/>
                    </a:srgbClr>
                  </a:outerShdw>
                </a:effectLst>
              </a:rPr>
              <a:t>ANADOLU İMAM HATİP LİSELERİ</a:t>
            </a:r>
            <a:endParaRPr lang="tr-TR" dirty="0"/>
          </a:p>
        </p:txBody>
      </p:sp>
      <p:sp>
        <p:nvSpPr>
          <p:cNvPr id="3" name="2 İçerik Yer Tutucusu"/>
          <p:cNvSpPr>
            <a:spLocks noGrp="1"/>
          </p:cNvSpPr>
          <p:nvPr>
            <p:ph idx="1"/>
          </p:nvPr>
        </p:nvSpPr>
        <p:spPr/>
        <p:txBody>
          <a:bodyPr>
            <a:normAutofit fontScale="77500" lnSpcReduction="20000"/>
          </a:bodyPr>
          <a:lstStyle/>
          <a:p>
            <a:pPr>
              <a:buFont typeface="Wingdings" pitchFamily="2" charset="2"/>
              <a:buChar char="q"/>
            </a:pPr>
            <a:r>
              <a:rPr lang="tr-TR" altLang="tr-TR" dirty="0" smtClean="0"/>
              <a:t>1739 Sayılı Milli Eğitim Temel Kanunu’nun 32’nci maddesi hükmü gereği, İmamlık, Hatiplik ve </a:t>
            </a:r>
            <a:r>
              <a:rPr lang="tr-TR" altLang="tr-TR" dirty="0" err="1" smtClean="0"/>
              <a:t>Kur’an</a:t>
            </a:r>
            <a:r>
              <a:rPr lang="tr-TR" altLang="tr-TR" dirty="0" smtClean="0"/>
              <a:t> Kursu Öğreticiliği konularında görevli elemanları yetiştirmek üzere Milli Eğitim Bakanlığınca açılan ortaöğretim sistemi içinde yer alan, hem mesleğe hem de yükseköğretime hazırlayan ortaöğretim kurumlarıdır.</a:t>
            </a:r>
          </a:p>
          <a:p>
            <a:pPr>
              <a:buFont typeface="Wingdings" pitchFamily="2" charset="2"/>
              <a:buChar char="q"/>
            </a:pPr>
            <a:r>
              <a:rPr lang="tr-TR" altLang="tr-TR" dirty="0" smtClean="0"/>
              <a:t>Öğretim süresi 4 yıldır. </a:t>
            </a:r>
          </a:p>
          <a:p>
            <a:pPr>
              <a:buFont typeface="Wingdings" pitchFamily="2" charset="2"/>
              <a:buChar char="q"/>
            </a:pPr>
            <a:r>
              <a:rPr lang="tr-TR" altLang="tr-TR" dirty="0" smtClean="0"/>
              <a:t>Anadolu İmam-Hatip Liselerinden mezun olanlar, sınavı sonucuna göre hem kendi alanlarında, hem de diğer alanlardaki kazandıkları yükseköğretim programlarına devam edebilmekte, İlahiyat Fakültelerini tercih edenlerde ek puan alabilmektedirler. </a:t>
            </a:r>
          </a:p>
          <a:p>
            <a:pPr>
              <a:buNone/>
            </a:pPr>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AKHİSAR ANADOLU İMAM HATİP </a:t>
            </a:r>
            <a:r>
              <a:rPr lang="tr-TR" b="1" dirty="0" smtClean="0"/>
              <a:t>LİSESİ</a:t>
            </a:r>
            <a:endParaRPr lang="tr-TR" dirty="0"/>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267469240"/>
              </p:ext>
            </p:extLst>
          </p:nvPr>
        </p:nvGraphicFramePr>
        <p:xfrm>
          <a:off x="899592" y="2348880"/>
          <a:ext cx="6624736" cy="4244656"/>
        </p:xfrm>
        <a:graphic>
          <a:graphicData uri="http://schemas.openxmlformats.org/drawingml/2006/table">
            <a:tbl>
              <a:tblPr/>
              <a:tblGrid>
                <a:gridCol w="3312368"/>
                <a:gridCol w="3312368"/>
              </a:tblGrid>
              <a:tr h="379286">
                <a:tc>
                  <a:txBody>
                    <a:bodyPr/>
                    <a:lstStyle/>
                    <a:p>
                      <a:pPr algn="l" fontAlgn="t"/>
                      <a:r>
                        <a:rPr lang="tr-TR" sz="1800" b="1" dirty="0">
                          <a:effectLst/>
                        </a:rPr>
                        <a:t> İl</a:t>
                      </a:r>
                      <a:endParaRPr lang="tr-TR" sz="1800" dirty="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1800" b="1">
                          <a:effectLst/>
                        </a:rPr>
                        <a:t>Manisa</a:t>
                      </a:r>
                      <a:endParaRPr lang="tr-TR" sz="18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79286">
                <a:tc>
                  <a:txBody>
                    <a:bodyPr/>
                    <a:lstStyle/>
                    <a:p>
                      <a:pPr algn="l" fontAlgn="t"/>
                      <a:r>
                        <a:rPr lang="tr-TR" sz="1800" b="1">
                          <a:effectLst/>
                        </a:rPr>
                        <a:t> İlçe</a:t>
                      </a:r>
                      <a:endParaRPr lang="tr-TR" sz="18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a:effectLst/>
                        </a:rPr>
                        <a:t>Akhisar</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79286">
                <a:tc>
                  <a:txBody>
                    <a:bodyPr/>
                    <a:lstStyle/>
                    <a:p>
                      <a:pPr algn="l" fontAlgn="t"/>
                      <a:r>
                        <a:rPr lang="tr-TR" sz="1800" b="1">
                          <a:effectLst/>
                        </a:rPr>
                        <a:t> Okulun Taban Puanı</a:t>
                      </a:r>
                      <a:endParaRPr lang="tr-TR" sz="18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1800">
                          <a:effectLst/>
                        </a:rPr>
                        <a:t>238.6310</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648076">
                <a:tc>
                  <a:txBody>
                    <a:bodyPr/>
                    <a:lstStyle/>
                    <a:p>
                      <a:pPr algn="l" fontAlgn="t"/>
                      <a:r>
                        <a:rPr lang="tr-TR" sz="1800" b="1">
                          <a:effectLst/>
                        </a:rPr>
                        <a:t> Güncel Yüzdelik Dilimi</a:t>
                      </a:r>
                      <a:endParaRPr lang="tr-TR" sz="18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a:effectLst/>
                        </a:rPr>
                        <a:t>70.53</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79286">
                <a:tc>
                  <a:txBody>
                    <a:bodyPr/>
                    <a:lstStyle/>
                    <a:p>
                      <a:pPr algn="l" fontAlgn="t"/>
                      <a:r>
                        <a:rPr lang="tr-TR" sz="1800" b="1">
                          <a:effectLst/>
                        </a:rPr>
                        <a:t> Kontenjan Türü</a:t>
                      </a:r>
                      <a:endParaRPr lang="tr-TR" sz="18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1800">
                          <a:effectLst/>
                        </a:rPr>
                        <a:t>Erkek</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79286">
                <a:tc>
                  <a:txBody>
                    <a:bodyPr/>
                    <a:lstStyle/>
                    <a:p>
                      <a:pPr algn="l" fontAlgn="t"/>
                      <a:r>
                        <a:rPr lang="tr-TR" sz="1800" b="1">
                          <a:effectLst/>
                        </a:rPr>
                        <a:t> Okulun Pansiyonu</a:t>
                      </a:r>
                      <a:endParaRPr lang="tr-TR" sz="18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a:effectLst/>
                        </a:rPr>
                        <a:t>Erkek</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79286">
                <a:tc>
                  <a:txBody>
                    <a:bodyPr/>
                    <a:lstStyle/>
                    <a:p>
                      <a:pPr algn="l" fontAlgn="t"/>
                      <a:r>
                        <a:rPr lang="tr-TR" sz="1800" b="1">
                          <a:effectLst/>
                        </a:rPr>
                        <a:t> Okulun Eğitim Süresi</a:t>
                      </a:r>
                      <a:endParaRPr lang="tr-TR" sz="18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1800">
                          <a:effectLst/>
                        </a:rPr>
                        <a:t>4 Yıl</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79286">
                <a:tc>
                  <a:txBody>
                    <a:bodyPr/>
                    <a:lstStyle/>
                    <a:p>
                      <a:pPr algn="l" fontAlgn="t"/>
                      <a:r>
                        <a:rPr lang="tr-TR" sz="1800" b="1">
                          <a:effectLst/>
                        </a:rPr>
                        <a:t> Okulun Yabancı Dili</a:t>
                      </a:r>
                      <a:endParaRPr lang="tr-TR" sz="18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a:effectLst/>
                        </a:rPr>
                        <a:t>İngilizce</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79286">
                <a:tc>
                  <a:txBody>
                    <a:bodyPr/>
                    <a:lstStyle/>
                    <a:p>
                      <a:pPr algn="l" fontAlgn="t"/>
                      <a:r>
                        <a:rPr lang="tr-TR" sz="1800" b="1">
                          <a:effectLst/>
                        </a:rPr>
                        <a:t> Devlet okulu mu?</a:t>
                      </a:r>
                      <a:endParaRPr lang="tr-TR" sz="18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1800">
                          <a:effectLst/>
                        </a:rPr>
                        <a:t>Evet</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79286">
                <a:tc>
                  <a:txBody>
                    <a:bodyPr/>
                    <a:lstStyle/>
                    <a:p>
                      <a:pPr fontAlgn="t"/>
                      <a:r>
                        <a:rPr lang="tr-TR" sz="1800">
                          <a:effectLst/>
                        </a:rPr>
                        <a:t> </a:t>
                      </a:r>
                      <a:r>
                        <a:rPr lang="tr-TR" sz="1800" b="1">
                          <a:effectLst/>
                        </a:rPr>
                        <a:t>Proje Okulu mu?</a:t>
                      </a:r>
                      <a:endParaRPr lang="tr-TR" sz="18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endParaRPr lang="tr-TR" sz="1800" dirty="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3384128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332656"/>
            <a:ext cx="7859216" cy="1093808"/>
          </a:xfrm>
        </p:spPr>
        <p:txBody>
          <a:bodyPr>
            <a:normAutofit/>
          </a:bodyPr>
          <a:lstStyle/>
          <a:p>
            <a:r>
              <a:rPr lang="tr-TR" sz="3200" b="1" dirty="0" smtClean="0"/>
              <a:t>SOMA ANADOLU İMAM HATİP LİSESİ</a:t>
            </a:r>
            <a:endParaRPr lang="tr-TR" dirty="0"/>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2950831541"/>
              </p:ext>
            </p:extLst>
          </p:nvPr>
        </p:nvGraphicFramePr>
        <p:xfrm>
          <a:off x="1259629" y="1772819"/>
          <a:ext cx="6768754" cy="4313658"/>
        </p:xfrm>
        <a:graphic>
          <a:graphicData uri="http://schemas.openxmlformats.org/drawingml/2006/table">
            <a:tbl>
              <a:tblPr/>
              <a:tblGrid>
                <a:gridCol w="3384377"/>
                <a:gridCol w="3384377"/>
              </a:tblGrid>
              <a:tr h="257173">
                <a:tc>
                  <a:txBody>
                    <a:bodyPr/>
                    <a:lstStyle/>
                    <a:p>
                      <a:pPr algn="l" fontAlgn="t"/>
                      <a:r>
                        <a:rPr lang="tr-TR" sz="2000" b="1">
                          <a:effectLst/>
                        </a:rPr>
                        <a:t> İl</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b="1">
                          <a:effectLst/>
                        </a:rPr>
                        <a:t>Manisa</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57173">
                <a:tc>
                  <a:txBody>
                    <a:bodyPr/>
                    <a:lstStyle/>
                    <a:p>
                      <a:pPr algn="l" fontAlgn="t"/>
                      <a:r>
                        <a:rPr lang="tr-TR" sz="2000" b="1">
                          <a:effectLst/>
                        </a:rPr>
                        <a:t> İlçe</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Soma</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22498">
                <a:tc>
                  <a:txBody>
                    <a:bodyPr/>
                    <a:lstStyle/>
                    <a:p>
                      <a:pPr algn="l" fontAlgn="t"/>
                      <a:r>
                        <a:rPr lang="tr-TR" sz="2000" b="1">
                          <a:effectLst/>
                        </a:rPr>
                        <a:t> Okulun Taban Puanı</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345.7220</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87824">
                <a:tc>
                  <a:txBody>
                    <a:bodyPr/>
                    <a:lstStyle/>
                    <a:p>
                      <a:pPr algn="l" fontAlgn="t"/>
                      <a:r>
                        <a:rPr lang="tr-TR" sz="2000" b="1">
                          <a:effectLst/>
                        </a:rPr>
                        <a:t> Güncel Yüzdelik Dilimi</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20.91</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22498">
                <a:tc>
                  <a:txBody>
                    <a:bodyPr/>
                    <a:lstStyle/>
                    <a:p>
                      <a:pPr algn="l" fontAlgn="t"/>
                      <a:r>
                        <a:rPr lang="tr-TR" sz="2000" b="1">
                          <a:effectLst/>
                        </a:rPr>
                        <a:t> Kontenjan Türü</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Kız/Erkek</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22498">
                <a:tc>
                  <a:txBody>
                    <a:bodyPr/>
                    <a:lstStyle/>
                    <a:p>
                      <a:pPr algn="l" fontAlgn="t"/>
                      <a:r>
                        <a:rPr lang="tr-TR" sz="2000" b="1">
                          <a:effectLst/>
                        </a:rPr>
                        <a:t> Okulun Pansiyonu</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Kız</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22498">
                <a:tc>
                  <a:txBody>
                    <a:bodyPr/>
                    <a:lstStyle/>
                    <a:p>
                      <a:pPr algn="l" fontAlgn="t"/>
                      <a:r>
                        <a:rPr lang="tr-TR" sz="2000" b="1">
                          <a:effectLst/>
                        </a:rPr>
                        <a:t> Okulun Eğitim Süresi</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4 Yıl</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22498">
                <a:tc>
                  <a:txBody>
                    <a:bodyPr/>
                    <a:lstStyle/>
                    <a:p>
                      <a:pPr algn="l" fontAlgn="t"/>
                      <a:r>
                        <a:rPr lang="tr-TR" sz="2000" b="1">
                          <a:effectLst/>
                        </a:rPr>
                        <a:t> Okulun Yabancı Dili</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İngilizce</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22498">
                <a:tc>
                  <a:txBody>
                    <a:bodyPr/>
                    <a:lstStyle/>
                    <a:p>
                      <a:pPr algn="l" fontAlgn="t"/>
                      <a:r>
                        <a:rPr lang="tr-TR" sz="2000" b="1">
                          <a:effectLst/>
                        </a:rPr>
                        <a:t> Devlet okulu mu?</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Evet</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22498">
                <a:tc>
                  <a:txBody>
                    <a:bodyPr/>
                    <a:lstStyle/>
                    <a:p>
                      <a:pPr fontAlgn="t"/>
                      <a:r>
                        <a:rPr lang="tr-TR" sz="2000">
                          <a:effectLst/>
                        </a:rPr>
                        <a:t> </a:t>
                      </a:r>
                      <a:r>
                        <a:rPr lang="tr-TR" sz="2000" b="1">
                          <a:effectLst/>
                        </a:rPr>
                        <a:t>Proje Okulu mu?</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endParaRPr lang="tr-TR" sz="20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sp>
        <p:nvSpPr>
          <p:cNvPr id="9" name="Rectangle 2"/>
          <p:cNvSpPr>
            <a:spLocks noChangeArrowheads="1"/>
          </p:cNvSpPr>
          <p:nvPr/>
        </p:nvSpPr>
        <p:spPr bwMode="auto">
          <a:xfrm>
            <a:off x="3581400" y="2324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22282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692696"/>
            <a:ext cx="7787208" cy="1426464"/>
          </a:xfrm>
        </p:spPr>
        <p:txBody>
          <a:bodyPr/>
          <a:lstStyle/>
          <a:p>
            <a:pPr algn="ctr"/>
            <a:r>
              <a:rPr lang="tr-TR" b="1" dirty="0" smtClean="0"/>
              <a:t>SINAVA DAYALI ALAN ANADOLU LİSELERİ</a:t>
            </a:r>
            <a:endParaRPr lang="tr-TR" b="1" dirty="0"/>
          </a:p>
        </p:txBody>
      </p:sp>
      <p:sp>
        <p:nvSpPr>
          <p:cNvPr id="3" name="2 İçerik Yer Tutucusu"/>
          <p:cNvSpPr>
            <a:spLocks noGrp="1"/>
          </p:cNvSpPr>
          <p:nvPr>
            <p:ph idx="1"/>
          </p:nvPr>
        </p:nvSpPr>
        <p:spPr/>
        <p:txBody>
          <a:bodyPr>
            <a:normAutofit fontScale="85000" lnSpcReduction="20000"/>
          </a:bodyPr>
          <a:lstStyle/>
          <a:p>
            <a:r>
              <a:rPr lang="tr-TR" sz="4000" b="1" dirty="0">
                <a:hlinkClick r:id="rId2"/>
              </a:rPr>
              <a:t>Şehzadeler Gediz Anadolu </a:t>
            </a:r>
            <a:r>
              <a:rPr lang="tr-TR" sz="4000" b="1" dirty="0" smtClean="0">
                <a:hlinkClick r:id="rId2"/>
              </a:rPr>
              <a:t>Lisesi</a:t>
            </a:r>
            <a:endParaRPr lang="tr-TR" sz="4000" b="1" dirty="0" smtClean="0"/>
          </a:p>
          <a:p>
            <a:r>
              <a:rPr lang="tr-TR" sz="4000" b="1" dirty="0">
                <a:hlinkClick r:id="rId3"/>
              </a:rPr>
              <a:t>Fatih Anadolu </a:t>
            </a:r>
            <a:r>
              <a:rPr lang="tr-TR" sz="4000" b="1" dirty="0" smtClean="0">
                <a:hlinkClick r:id="rId3"/>
              </a:rPr>
              <a:t>Lisesi</a:t>
            </a:r>
            <a:endParaRPr lang="tr-TR" sz="4000" b="1" dirty="0" smtClean="0"/>
          </a:p>
          <a:p>
            <a:r>
              <a:rPr lang="fi-FI" sz="4000" dirty="0">
                <a:hlinkClick r:id="rId4"/>
              </a:rPr>
              <a:t> </a:t>
            </a:r>
            <a:r>
              <a:rPr lang="fi-FI" sz="4000" b="1" dirty="0">
                <a:hlinkClick r:id="rId4"/>
              </a:rPr>
              <a:t>Salihli Sekine Evren Anadolu </a:t>
            </a:r>
            <a:r>
              <a:rPr lang="fi-FI" sz="4000" b="1" dirty="0" smtClean="0">
                <a:hlinkClick r:id="rId4"/>
              </a:rPr>
              <a:t>Lisesi</a:t>
            </a:r>
            <a:endParaRPr lang="tr-TR" sz="4000" b="1" dirty="0" smtClean="0"/>
          </a:p>
          <a:p>
            <a:r>
              <a:rPr lang="tr-TR" sz="4000" dirty="0">
                <a:hlinkClick r:id="rId5"/>
              </a:rPr>
              <a:t> </a:t>
            </a:r>
            <a:r>
              <a:rPr lang="tr-TR" sz="4000" b="1" dirty="0">
                <a:hlinkClick r:id="rId5"/>
              </a:rPr>
              <a:t>Demirci Necip Fazıl Kısakürek Anadolu </a:t>
            </a:r>
            <a:r>
              <a:rPr lang="tr-TR" sz="4000" b="1" dirty="0" smtClean="0">
                <a:hlinkClick r:id="rId5"/>
              </a:rPr>
              <a:t>Lisesi</a:t>
            </a:r>
            <a:endParaRPr lang="tr-TR" sz="4000" b="1"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11560" y="93916"/>
            <a:ext cx="8243887" cy="949325"/>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altLang="tr-TR"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LİSELERİ</a:t>
            </a:r>
          </a:p>
        </p:txBody>
      </p:sp>
      <p:sp>
        <p:nvSpPr>
          <p:cNvPr id="5" name="Rectangle 3"/>
          <p:cNvSpPr>
            <a:spLocks noGrp="1" noChangeArrowheads="1"/>
          </p:cNvSpPr>
          <p:nvPr>
            <p:ph idx="1"/>
          </p:nvPr>
        </p:nvSpPr>
        <p:spPr>
          <a:xfrm>
            <a:off x="431800" y="908720"/>
            <a:ext cx="8712200" cy="3960440"/>
          </a:xfrm>
        </p:spPr>
        <p:txBody>
          <a:bodyPr>
            <a:normAutofit lnSpcReduction="10000"/>
          </a:bodyPr>
          <a:lstStyle/>
          <a:p>
            <a:pPr eaLnBrk="1" hangingPunct="1">
              <a:lnSpc>
                <a:spcPct val="150000"/>
              </a:lnSpc>
              <a:buFont typeface="Wingdings" pitchFamily="2" charset="2"/>
              <a:buChar char="q"/>
            </a:pPr>
            <a:endParaRPr lang="tr-TR" altLang="tr-TR" sz="2400" dirty="0" smtClean="0">
              <a:solidFill>
                <a:schemeClr val="tx2">
                  <a:lumMod val="75000"/>
                </a:schemeClr>
              </a:solidFill>
            </a:endParaRPr>
          </a:p>
          <a:p>
            <a:pPr eaLnBrk="1" hangingPunct="1">
              <a:lnSpc>
                <a:spcPct val="150000"/>
              </a:lnSpc>
              <a:buFont typeface="Wingdings" pitchFamily="2" charset="2"/>
              <a:buChar char="q"/>
            </a:pPr>
            <a:r>
              <a:rPr lang="tr-TR" altLang="tr-TR" sz="2400" dirty="0" smtClean="0">
                <a:solidFill>
                  <a:schemeClr val="tx2">
                    <a:lumMod val="75000"/>
                  </a:schemeClr>
                </a:solidFill>
              </a:rPr>
              <a:t>Okulun amaçları; öğrencilerin ilgi, yetenek ve başarılarına göre yüksek öğretim programlarına hazırlanmalarını, yabancı dili, dünyadaki bilimsel ve teknolojik gelişmeleri izleyebilecek düzeyde öğrenmelerini sağlamaktır.</a:t>
            </a:r>
          </a:p>
          <a:p>
            <a:pPr eaLnBrk="1" hangingPunct="1">
              <a:lnSpc>
                <a:spcPct val="150000"/>
              </a:lnSpc>
              <a:buFont typeface="Wingdings" pitchFamily="2" charset="2"/>
              <a:buChar char="q"/>
            </a:pPr>
            <a:r>
              <a:rPr lang="tr-TR" altLang="tr-TR" sz="2400" dirty="0" smtClean="0">
                <a:solidFill>
                  <a:schemeClr val="tx2">
                    <a:lumMod val="75000"/>
                  </a:schemeClr>
                </a:solidFill>
              </a:rPr>
              <a:t>Öğrenim süreleri 4 yıldır.</a:t>
            </a:r>
          </a:p>
          <a:p>
            <a:pPr eaLnBrk="1" hangingPunct="1">
              <a:buFontTx/>
              <a:buNone/>
            </a:pPr>
            <a:endParaRPr lang="tr-TR" altLang="tr-TR" sz="2400" dirty="0" smtClean="0">
              <a:solidFill>
                <a:schemeClr val="tx2">
                  <a:lumMod val="75000"/>
                </a:schemeClr>
              </a:solidFill>
            </a:endParaRPr>
          </a:p>
        </p:txBody>
      </p:sp>
    </p:spTree>
    <p:extLst>
      <p:ext uri="{BB962C8B-B14F-4D97-AF65-F5344CB8AC3E}">
        <p14:creationId xmlns:p14="http://schemas.microsoft.com/office/powerpoint/2010/main" val="939648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OBP(Okul Başarı Puanı) İle Yerleşilen Anadolu Liseleri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920908487"/>
              </p:ext>
            </p:extLst>
          </p:nvPr>
        </p:nvGraphicFramePr>
        <p:xfrm>
          <a:off x="539556" y="2324100"/>
          <a:ext cx="8604448" cy="4368552"/>
        </p:xfrm>
        <a:graphic>
          <a:graphicData uri="http://schemas.openxmlformats.org/drawingml/2006/table">
            <a:tbl>
              <a:tblPr firstRow="1" bandRow="1">
                <a:tableStyleId>{5C22544A-7EE6-4342-B048-85BDC9FD1C3A}</a:tableStyleId>
              </a:tblPr>
              <a:tblGrid>
                <a:gridCol w="1075556"/>
                <a:gridCol w="1075556"/>
                <a:gridCol w="1075556"/>
                <a:gridCol w="1075556"/>
                <a:gridCol w="1075556"/>
                <a:gridCol w="1075556"/>
                <a:gridCol w="1075556"/>
                <a:gridCol w="1075556"/>
              </a:tblGrid>
              <a:tr h="672852">
                <a:tc>
                  <a:txBody>
                    <a:bodyPr/>
                    <a:lstStyle/>
                    <a:p>
                      <a:pPr>
                        <a:lnSpc>
                          <a:spcPts val="1500"/>
                        </a:lnSpc>
                        <a:spcAft>
                          <a:spcPts val="0"/>
                        </a:spcAft>
                      </a:pPr>
                      <a:r>
                        <a:rPr lang="tr-TR" sz="2000" b="1" dirty="0">
                          <a:solidFill>
                            <a:srgbClr val="333333"/>
                          </a:solidFill>
                          <a:effectLst/>
                          <a:latin typeface="Times New Roman"/>
                          <a:ea typeface="Times New Roman"/>
                          <a:cs typeface="Times New Roman"/>
                        </a:rPr>
                        <a:t>Okul</a:t>
                      </a:r>
                      <a:endParaRPr lang="tr-TR" sz="2000" dirty="0">
                        <a:effectLst/>
                        <a:latin typeface="Calibri"/>
                        <a:ea typeface="Calibri"/>
                        <a:cs typeface="Times New Roman"/>
                      </a:endParaRPr>
                    </a:p>
                  </a:txBody>
                  <a:tcPr marL="76200" marR="76200" marT="76200" marB="76200"/>
                </a:tc>
                <a:tc>
                  <a:txBody>
                    <a:bodyPr/>
                    <a:lstStyle/>
                    <a:p>
                      <a:pPr>
                        <a:lnSpc>
                          <a:spcPts val="1500"/>
                        </a:lnSpc>
                        <a:spcAft>
                          <a:spcPts val="0"/>
                        </a:spcAft>
                      </a:pPr>
                      <a:r>
                        <a:rPr lang="tr-TR" sz="2000" b="1">
                          <a:solidFill>
                            <a:srgbClr val="333333"/>
                          </a:solidFill>
                          <a:effectLst/>
                          <a:latin typeface="Times New Roman"/>
                          <a:ea typeface="Times New Roman"/>
                          <a:cs typeface="Times New Roman"/>
                        </a:rPr>
                        <a:t>Kurum Türü</a:t>
                      </a:r>
                      <a:endParaRPr lang="tr-TR" sz="2000">
                        <a:effectLst/>
                        <a:latin typeface="Calibri"/>
                        <a:ea typeface="Calibri"/>
                        <a:cs typeface="Times New Roman"/>
                      </a:endParaRPr>
                    </a:p>
                  </a:txBody>
                  <a:tcPr marL="76200" marR="76200" marT="76200" marB="76200"/>
                </a:tc>
                <a:tc>
                  <a:txBody>
                    <a:bodyPr/>
                    <a:lstStyle/>
                    <a:p>
                      <a:pPr>
                        <a:lnSpc>
                          <a:spcPts val="1500"/>
                        </a:lnSpc>
                        <a:spcAft>
                          <a:spcPts val="0"/>
                        </a:spcAft>
                      </a:pPr>
                      <a:r>
                        <a:rPr lang="tr-TR" sz="2000" b="1">
                          <a:solidFill>
                            <a:srgbClr val="333333"/>
                          </a:solidFill>
                          <a:effectLst/>
                          <a:latin typeface="Times New Roman"/>
                          <a:ea typeface="Times New Roman"/>
                          <a:cs typeface="Times New Roman"/>
                        </a:rPr>
                        <a:t>Alan</a:t>
                      </a:r>
                      <a:endParaRPr lang="tr-TR" sz="2000">
                        <a:effectLst/>
                        <a:latin typeface="Calibri"/>
                        <a:ea typeface="Calibri"/>
                        <a:cs typeface="Times New Roman"/>
                      </a:endParaRPr>
                    </a:p>
                  </a:txBody>
                  <a:tcPr marL="76200" marR="76200" marT="76200" marB="76200"/>
                </a:tc>
                <a:tc>
                  <a:txBody>
                    <a:bodyPr/>
                    <a:lstStyle/>
                    <a:p>
                      <a:pPr>
                        <a:lnSpc>
                          <a:spcPts val="1500"/>
                        </a:lnSpc>
                        <a:spcAft>
                          <a:spcPts val="0"/>
                        </a:spcAft>
                      </a:pPr>
                      <a:r>
                        <a:rPr lang="tr-TR" sz="2000" b="1">
                          <a:solidFill>
                            <a:srgbClr val="333333"/>
                          </a:solidFill>
                          <a:effectLst/>
                          <a:latin typeface="Times New Roman"/>
                          <a:ea typeface="Times New Roman"/>
                          <a:cs typeface="Times New Roman"/>
                        </a:rPr>
                        <a:t>Yabancı Dil</a:t>
                      </a:r>
                      <a:endParaRPr lang="tr-TR" sz="2000">
                        <a:effectLst/>
                        <a:latin typeface="Calibri"/>
                        <a:ea typeface="Calibri"/>
                        <a:cs typeface="Times New Roman"/>
                      </a:endParaRPr>
                    </a:p>
                  </a:txBody>
                  <a:tcPr marL="76200" marR="76200" marT="76200" marB="76200"/>
                </a:tc>
                <a:tc>
                  <a:txBody>
                    <a:bodyPr/>
                    <a:lstStyle/>
                    <a:p>
                      <a:pPr>
                        <a:lnSpc>
                          <a:spcPts val="1500"/>
                        </a:lnSpc>
                        <a:spcAft>
                          <a:spcPts val="0"/>
                        </a:spcAft>
                      </a:pPr>
                      <a:r>
                        <a:rPr lang="tr-TR" sz="2000" b="1">
                          <a:solidFill>
                            <a:srgbClr val="333333"/>
                          </a:solidFill>
                          <a:effectLst/>
                          <a:latin typeface="Times New Roman"/>
                          <a:ea typeface="Times New Roman"/>
                          <a:cs typeface="Times New Roman"/>
                        </a:rPr>
                        <a:t>Öğretim Şekli</a:t>
                      </a:r>
                      <a:endParaRPr lang="tr-TR" sz="2000">
                        <a:effectLst/>
                        <a:latin typeface="Calibri"/>
                        <a:ea typeface="Calibri"/>
                        <a:cs typeface="Times New Roman"/>
                      </a:endParaRPr>
                    </a:p>
                  </a:txBody>
                  <a:tcPr marL="76200" marR="76200" marT="76200" marB="76200"/>
                </a:tc>
                <a:tc>
                  <a:txBody>
                    <a:bodyPr/>
                    <a:lstStyle/>
                    <a:p>
                      <a:pPr>
                        <a:lnSpc>
                          <a:spcPts val="1500"/>
                        </a:lnSpc>
                        <a:spcAft>
                          <a:spcPts val="0"/>
                        </a:spcAft>
                      </a:pPr>
                      <a:r>
                        <a:rPr lang="tr-TR" sz="2000" b="1">
                          <a:solidFill>
                            <a:srgbClr val="333333"/>
                          </a:solidFill>
                          <a:effectLst/>
                          <a:latin typeface="Times New Roman"/>
                          <a:ea typeface="Times New Roman"/>
                          <a:cs typeface="Times New Roman"/>
                        </a:rPr>
                        <a:t>Kontenjan Tipi</a:t>
                      </a:r>
                      <a:endParaRPr lang="tr-TR" sz="2000">
                        <a:effectLst/>
                        <a:latin typeface="Calibri"/>
                        <a:ea typeface="Calibri"/>
                        <a:cs typeface="Times New Roman"/>
                      </a:endParaRPr>
                    </a:p>
                  </a:txBody>
                  <a:tcPr marL="76200" marR="76200" marT="76200" marB="76200"/>
                </a:tc>
                <a:tc>
                  <a:txBody>
                    <a:bodyPr/>
                    <a:lstStyle/>
                    <a:p>
                      <a:pPr>
                        <a:lnSpc>
                          <a:spcPts val="1500"/>
                        </a:lnSpc>
                        <a:spcAft>
                          <a:spcPts val="0"/>
                        </a:spcAft>
                      </a:pPr>
                      <a:r>
                        <a:rPr lang="tr-TR" sz="2000" b="1">
                          <a:solidFill>
                            <a:srgbClr val="333333"/>
                          </a:solidFill>
                          <a:effectLst/>
                          <a:latin typeface="Times New Roman"/>
                          <a:ea typeface="Times New Roman"/>
                          <a:cs typeface="Times New Roman"/>
                        </a:rPr>
                        <a:t>Pansiyon</a:t>
                      </a:r>
                      <a:endParaRPr lang="tr-TR" sz="2000">
                        <a:effectLst/>
                        <a:latin typeface="Calibri"/>
                        <a:ea typeface="Calibri"/>
                        <a:cs typeface="Times New Roman"/>
                      </a:endParaRPr>
                    </a:p>
                  </a:txBody>
                  <a:tcPr marL="76200" marR="76200" marT="76200" marB="76200"/>
                </a:tc>
                <a:tc>
                  <a:txBody>
                    <a:bodyPr/>
                    <a:lstStyle/>
                    <a:p>
                      <a:pPr>
                        <a:lnSpc>
                          <a:spcPts val="1500"/>
                        </a:lnSpc>
                        <a:spcAft>
                          <a:spcPts val="0"/>
                        </a:spcAft>
                      </a:pPr>
                      <a:r>
                        <a:rPr lang="tr-TR" sz="2000" b="1" dirty="0">
                          <a:solidFill>
                            <a:srgbClr val="333333"/>
                          </a:solidFill>
                          <a:effectLst/>
                          <a:latin typeface="Times New Roman"/>
                          <a:ea typeface="Times New Roman"/>
                          <a:cs typeface="Times New Roman"/>
                        </a:rPr>
                        <a:t>Taban Puan</a:t>
                      </a:r>
                      <a:endParaRPr lang="tr-TR" sz="2000" dirty="0">
                        <a:effectLst/>
                        <a:latin typeface="Calibri"/>
                        <a:ea typeface="Calibri"/>
                        <a:cs typeface="Times New Roman"/>
                      </a:endParaRPr>
                    </a:p>
                  </a:txBody>
                  <a:tcPr marL="76200" marR="76200" marT="76200" marB="76200"/>
                </a:tc>
              </a:tr>
              <a:tr h="772521">
                <a:tc>
                  <a:txBody>
                    <a:bodyPr/>
                    <a:lstStyle/>
                    <a:p>
                      <a:pPr>
                        <a:lnSpc>
                          <a:spcPts val="1500"/>
                        </a:lnSpc>
                        <a:spcAft>
                          <a:spcPts val="0"/>
                        </a:spcAft>
                      </a:pPr>
                      <a:r>
                        <a:rPr lang="tr-TR" sz="1600" dirty="0">
                          <a:solidFill>
                            <a:srgbClr val="000000"/>
                          </a:solidFill>
                          <a:effectLst/>
                          <a:latin typeface="Times New Roman"/>
                          <a:ea typeface="Times New Roman"/>
                          <a:cs typeface="Times New Roman"/>
                        </a:rPr>
                        <a:t>MANİSA/AKHİSAR/Akhisar Anadolu Lisesi</a:t>
                      </a:r>
                      <a:endParaRPr lang="tr-TR" sz="1600" dirty="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600">
                          <a:solidFill>
                            <a:srgbClr val="333333"/>
                          </a:solidFill>
                          <a:effectLst/>
                          <a:latin typeface="Times New Roman"/>
                          <a:ea typeface="Times New Roman"/>
                          <a:cs typeface="Times New Roman"/>
                        </a:rPr>
                        <a:t>Anadolu Lisesi</a:t>
                      </a:r>
                      <a:endParaRPr lang="tr-TR" sz="160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600">
                          <a:solidFill>
                            <a:srgbClr val="333333"/>
                          </a:solidFill>
                          <a:effectLst/>
                          <a:latin typeface="Times New Roman"/>
                          <a:ea typeface="Times New Roman"/>
                          <a:cs typeface="Times New Roman"/>
                        </a:rPr>
                        <a:t> </a:t>
                      </a:r>
                      <a:endParaRPr lang="tr-TR" sz="160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600">
                          <a:solidFill>
                            <a:srgbClr val="333333"/>
                          </a:solidFill>
                          <a:effectLst/>
                          <a:latin typeface="Times New Roman"/>
                          <a:ea typeface="Times New Roman"/>
                          <a:cs typeface="Times New Roman"/>
                        </a:rPr>
                        <a:t>İngilizce</a:t>
                      </a:r>
                      <a:endParaRPr lang="tr-TR" sz="160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600">
                          <a:solidFill>
                            <a:srgbClr val="333333"/>
                          </a:solidFill>
                          <a:effectLst/>
                          <a:latin typeface="Times New Roman"/>
                          <a:ea typeface="Times New Roman"/>
                          <a:cs typeface="Times New Roman"/>
                        </a:rPr>
                        <a:t>Normal Öğr.</a:t>
                      </a:r>
                      <a:endParaRPr lang="tr-TR" sz="160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600">
                          <a:solidFill>
                            <a:srgbClr val="333333"/>
                          </a:solidFill>
                          <a:effectLst/>
                          <a:latin typeface="Times New Roman"/>
                          <a:ea typeface="Times New Roman"/>
                          <a:cs typeface="Times New Roman"/>
                        </a:rPr>
                        <a:t>KIZ/</a:t>
                      </a:r>
                      <a:endParaRPr lang="tr-TR" sz="1600">
                        <a:effectLst/>
                        <a:latin typeface="Calibri"/>
                        <a:ea typeface="Calibri"/>
                        <a:cs typeface="Times New Roman"/>
                      </a:endParaRPr>
                    </a:p>
                    <a:p>
                      <a:pPr>
                        <a:lnSpc>
                          <a:spcPts val="1500"/>
                        </a:lnSpc>
                        <a:spcAft>
                          <a:spcPts val="0"/>
                        </a:spcAft>
                      </a:pPr>
                      <a:r>
                        <a:rPr lang="tr-TR" sz="1600">
                          <a:solidFill>
                            <a:srgbClr val="333333"/>
                          </a:solidFill>
                          <a:effectLst/>
                          <a:latin typeface="Times New Roman"/>
                          <a:ea typeface="Times New Roman"/>
                          <a:cs typeface="Times New Roman"/>
                        </a:rPr>
                        <a:t>ERKEK</a:t>
                      </a:r>
                      <a:endParaRPr lang="tr-TR" sz="160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600">
                          <a:solidFill>
                            <a:srgbClr val="333333"/>
                          </a:solidFill>
                          <a:effectLst/>
                          <a:latin typeface="Times New Roman"/>
                          <a:ea typeface="Times New Roman"/>
                          <a:cs typeface="Times New Roman"/>
                        </a:rPr>
                        <a:t>Pansiyon yok</a:t>
                      </a:r>
                      <a:endParaRPr lang="tr-TR" sz="1600">
                        <a:effectLst/>
                        <a:latin typeface="Calibri"/>
                        <a:ea typeface="Calibri"/>
                        <a:cs typeface="Times New Roman"/>
                      </a:endParaRPr>
                    </a:p>
                  </a:txBody>
                  <a:tcPr marL="76200" marR="76200" marT="76200" marB="76200" anchor="ctr"/>
                </a:tc>
                <a:tc>
                  <a:txBody>
                    <a:bodyPr/>
                    <a:lstStyle/>
                    <a:p>
                      <a:pPr>
                        <a:lnSpc>
                          <a:spcPct val="115000"/>
                        </a:lnSpc>
                        <a:spcAft>
                          <a:spcPts val="1000"/>
                        </a:spcAft>
                      </a:pPr>
                      <a:r>
                        <a:rPr lang="tr-TR" sz="1600">
                          <a:solidFill>
                            <a:srgbClr val="333333"/>
                          </a:solidFill>
                          <a:effectLst/>
                          <a:latin typeface="Arial"/>
                          <a:ea typeface="Calibri"/>
                          <a:cs typeface="Times New Roman"/>
                        </a:rPr>
                        <a:t>91,1970</a:t>
                      </a:r>
                      <a:endParaRPr lang="tr-TR" sz="1600">
                        <a:effectLst/>
                        <a:latin typeface="Calibri"/>
                        <a:ea typeface="Calibri"/>
                        <a:cs typeface="Times New Roman"/>
                      </a:endParaRPr>
                    </a:p>
                  </a:txBody>
                  <a:tcPr marL="76200" marR="76200" marT="76200" marB="76200" anchor="ctr"/>
                </a:tc>
              </a:tr>
              <a:tr h="772521">
                <a:tc>
                  <a:txBody>
                    <a:bodyPr/>
                    <a:lstStyle/>
                    <a:p>
                      <a:pPr>
                        <a:lnSpc>
                          <a:spcPts val="1500"/>
                        </a:lnSpc>
                        <a:spcAft>
                          <a:spcPts val="0"/>
                        </a:spcAft>
                      </a:pPr>
                      <a:r>
                        <a:rPr lang="tr-TR" sz="1600" dirty="0">
                          <a:solidFill>
                            <a:srgbClr val="000000"/>
                          </a:solidFill>
                          <a:effectLst/>
                          <a:latin typeface="Times New Roman"/>
                          <a:ea typeface="Times New Roman"/>
                          <a:cs typeface="Times New Roman"/>
                        </a:rPr>
                        <a:t>MANİSA/AKHİSAR/Akhisar </a:t>
                      </a:r>
                      <a:r>
                        <a:rPr lang="tr-TR" sz="1600" dirty="0" err="1">
                          <a:solidFill>
                            <a:srgbClr val="000000"/>
                          </a:solidFill>
                          <a:effectLst/>
                          <a:latin typeface="Times New Roman"/>
                          <a:ea typeface="Times New Roman"/>
                          <a:cs typeface="Times New Roman"/>
                        </a:rPr>
                        <a:t>Çağlak</a:t>
                      </a:r>
                      <a:r>
                        <a:rPr lang="tr-TR" sz="1600" dirty="0">
                          <a:solidFill>
                            <a:srgbClr val="000000"/>
                          </a:solidFill>
                          <a:effectLst/>
                          <a:latin typeface="Times New Roman"/>
                          <a:ea typeface="Times New Roman"/>
                          <a:cs typeface="Times New Roman"/>
                        </a:rPr>
                        <a:t> Anadolu Lisesi</a:t>
                      </a:r>
                      <a:endParaRPr lang="tr-TR" sz="1600" dirty="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600" dirty="0">
                          <a:solidFill>
                            <a:srgbClr val="333333"/>
                          </a:solidFill>
                          <a:effectLst/>
                          <a:latin typeface="Times New Roman"/>
                          <a:ea typeface="Times New Roman"/>
                          <a:cs typeface="Times New Roman"/>
                        </a:rPr>
                        <a:t>Anadolu Lisesi</a:t>
                      </a:r>
                      <a:endParaRPr lang="tr-TR" sz="1600" dirty="0">
                        <a:effectLst/>
                        <a:latin typeface="Calibri"/>
                        <a:ea typeface="Calibri"/>
                        <a:cs typeface="Times New Roman"/>
                      </a:endParaRPr>
                    </a:p>
                  </a:txBody>
                  <a:tcPr marL="76200" marR="76200" marT="76200" marB="76200" anchor="ctr"/>
                </a:tc>
                <a:tc>
                  <a:txBody>
                    <a:bodyPr/>
                    <a:lstStyle/>
                    <a:p>
                      <a:pPr>
                        <a:lnSpc>
                          <a:spcPct val="115000"/>
                        </a:lnSpc>
                      </a:pPr>
                      <a:endParaRPr lang="tr-TR" sz="1600" dirty="0">
                        <a:effectLst/>
                        <a:latin typeface="Calibri"/>
                      </a:endParaRPr>
                    </a:p>
                  </a:txBody>
                  <a:tcPr marL="76200" marR="76200" marT="76200" marB="76200" anchor="ctr"/>
                </a:tc>
                <a:tc>
                  <a:txBody>
                    <a:bodyPr/>
                    <a:lstStyle/>
                    <a:p>
                      <a:pPr>
                        <a:lnSpc>
                          <a:spcPts val="1500"/>
                        </a:lnSpc>
                        <a:spcAft>
                          <a:spcPts val="0"/>
                        </a:spcAft>
                      </a:pPr>
                      <a:r>
                        <a:rPr lang="tr-TR" sz="1600">
                          <a:solidFill>
                            <a:srgbClr val="333333"/>
                          </a:solidFill>
                          <a:effectLst/>
                          <a:latin typeface="Times New Roman"/>
                          <a:ea typeface="Times New Roman"/>
                          <a:cs typeface="Times New Roman"/>
                        </a:rPr>
                        <a:t>İngilizce</a:t>
                      </a:r>
                      <a:endParaRPr lang="tr-TR" sz="160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600">
                          <a:solidFill>
                            <a:srgbClr val="333333"/>
                          </a:solidFill>
                          <a:effectLst/>
                          <a:latin typeface="Times New Roman"/>
                          <a:ea typeface="Times New Roman"/>
                          <a:cs typeface="Times New Roman"/>
                        </a:rPr>
                        <a:t>Normal Öğr.</a:t>
                      </a:r>
                      <a:endParaRPr lang="tr-TR" sz="160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600">
                          <a:solidFill>
                            <a:srgbClr val="333333"/>
                          </a:solidFill>
                          <a:effectLst/>
                          <a:latin typeface="Times New Roman"/>
                          <a:ea typeface="Times New Roman"/>
                          <a:cs typeface="Times New Roman"/>
                        </a:rPr>
                        <a:t>KIZ/</a:t>
                      </a:r>
                      <a:endParaRPr lang="tr-TR" sz="1600">
                        <a:effectLst/>
                        <a:latin typeface="Calibri"/>
                        <a:ea typeface="Calibri"/>
                        <a:cs typeface="Times New Roman"/>
                      </a:endParaRPr>
                    </a:p>
                    <a:p>
                      <a:pPr>
                        <a:lnSpc>
                          <a:spcPts val="1500"/>
                        </a:lnSpc>
                        <a:spcAft>
                          <a:spcPts val="0"/>
                        </a:spcAft>
                      </a:pPr>
                      <a:r>
                        <a:rPr lang="tr-TR" sz="1600">
                          <a:solidFill>
                            <a:srgbClr val="333333"/>
                          </a:solidFill>
                          <a:effectLst/>
                          <a:latin typeface="Times New Roman"/>
                          <a:ea typeface="Times New Roman"/>
                          <a:cs typeface="Times New Roman"/>
                        </a:rPr>
                        <a:t>ERKEK</a:t>
                      </a:r>
                      <a:endParaRPr lang="tr-TR" sz="160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600">
                          <a:solidFill>
                            <a:srgbClr val="333333"/>
                          </a:solidFill>
                          <a:effectLst/>
                          <a:latin typeface="Times New Roman"/>
                          <a:ea typeface="Times New Roman"/>
                          <a:cs typeface="Times New Roman"/>
                        </a:rPr>
                        <a:t>Pansiyon (Erkek)</a:t>
                      </a:r>
                      <a:endParaRPr lang="tr-TR" sz="1600">
                        <a:effectLst/>
                        <a:latin typeface="Calibri"/>
                        <a:ea typeface="Calibri"/>
                        <a:cs typeface="Times New Roman"/>
                      </a:endParaRPr>
                    </a:p>
                  </a:txBody>
                  <a:tcPr marL="76200" marR="76200" marT="76200" marB="76200" anchor="ctr"/>
                </a:tc>
                <a:tc>
                  <a:txBody>
                    <a:bodyPr/>
                    <a:lstStyle/>
                    <a:p>
                      <a:pPr>
                        <a:lnSpc>
                          <a:spcPct val="115000"/>
                        </a:lnSpc>
                        <a:spcAft>
                          <a:spcPts val="1000"/>
                        </a:spcAft>
                      </a:pPr>
                      <a:r>
                        <a:rPr lang="tr-TR" sz="1600" dirty="0">
                          <a:solidFill>
                            <a:srgbClr val="333333"/>
                          </a:solidFill>
                          <a:effectLst/>
                          <a:latin typeface="Arial"/>
                          <a:ea typeface="Calibri"/>
                          <a:cs typeface="Times New Roman"/>
                        </a:rPr>
                        <a:t>89,8584</a:t>
                      </a:r>
                      <a:endParaRPr lang="tr-TR" sz="1600" dirty="0">
                        <a:effectLst/>
                        <a:latin typeface="Calibri"/>
                        <a:ea typeface="Calibri"/>
                        <a:cs typeface="Times New Roman"/>
                      </a:endParaRPr>
                    </a:p>
                  </a:txBody>
                  <a:tcPr marL="76200" marR="76200" marT="76200" marB="76200" anchor="ctr"/>
                </a:tc>
              </a:tr>
              <a:tr h="772521">
                <a:tc>
                  <a:txBody>
                    <a:bodyPr/>
                    <a:lstStyle/>
                    <a:p>
                      <a:pPr>
                        <a:lnSpc>
                          <a:spcPts val="1500"/>
                        </a:lnSpc>
                        <a:spcAft>
                          <a:spcPts val="0"/>
                        </a:spcAft>
                      </a:pPr>
                      <a:r>
                        <a:rPr lang="tr-TR" sz="1600">
                          <a:solidFill>
                            <a:srgbClr val="000000"/>
                          </a:solidFill>
                          <a:effectLst/>
                          <a:latin typeface="Times New Roman"/>
                          <a:ea typeface="Times New Roman"/>
                          <a:cs typeface="Times New Roman"/>
                        </a:rPr>
                        <a:t>MANİSA/AKHİSAR/Akhisar Şeyh İsa Anadolu Lisesi</a:t>
                      </a:r>
                      <a:endParaRPr lang="tr-TR" sz="160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600">
                          <a:solidFill>
                            <a:srgbClr val="333333"/>
                          </a:solidFill>
                          <a:effectLst/>
                          <a:latin typeface="Times New Roman"/>
                          <a:ea typeface="Times New Roman"/>
                          <a:cs typeface="Times New Roman"/>
                        </a:rPr>
                        <a:t>Anadolu Lisesi</a:t>
                      </a:r>
                      <a:endParaRPr lang="tr-TR" sz="1600">
                        <a:effectLst/>
                        <a:latin typeface="Calibri"/>
                        <a:ea typeface="Calibri"/>
                        <a:cs typeface="Times New Roman"/>
                      </a:endParaRPr>
                    </a:p>
                  </a:txBody>
                  <a:tcPr marL="76200" marR="76200" marT="76200" marB="76200" anchor="ctr"/>
                </a:tc>
                <a:tc>
                  <a:txBody>
                    <a:bodyPr/>
                    <a:lstStyle/>
                    <a:p>
                      <a:pPr>
                        <a:lnSpc>
                          <a:spcPct val="115000"/>
                        </a:lnSpc>
                      </a:pPr>
                      <a:endParaRPr lang="tr-TR" sz="1600" dirty="0">
                        <a:effectLst/>
                        <a:latin typeface="Calibri"/>
                      </a:endParaRPr>
                    </a:p>
                  </a:txBody>
                  <a:tcPr marL="76200" marR="76200" marT="76200" marB="76200" anchor="ctr"/>
                </a:tc>
                <a:tc>
                  <a:txBody>
                    <a:bodyPr/>
                    <a:lstStyle/>
                    <a:p>
                      <a:pPr>
                        <a:lnSpc>
                          <a:spcPts val="1500"/>
                        </a:lnSpc>
                        <a:spcAft>
                          <a:spcPts val="0"/>
                        </a:spcAft>
                      </a:pPr>
                      <a:r>
                        <a:rPr lang="tr-TR" sz="1600" dirty="0">
                          <a:solidFill>
                            <a:srgbClr val="333333"/>
                          </a:solidFill>
                          <a:effectLst/>
                          <a:latin typeface="Times New Roman"/>
                          <a:ea typeface="Times New Roman"/>
                          <a:cs typeface="Times New Roman"/>
                        </a:rPr>
                        <a:t>İngilizce</a:t>
                      </a:r>
                      <a:endParaRPr lang="tr-TR" sz="1600" dirty="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600" dirty="0">
                          <a:solidFill>
                            <a:srgbClr val="333333"/>
                          </a:solidFill>
                          <a:effectLst/>
                          <a:latin typeface="Times New Roman"/>
                          <a:ea typeface="Times New Roman"/>
                          <a:cs typeface="Times New Roman"/>
                        </a:rPr>
                        <a:t>Normal </a:t>
                      </a:r>
                      <a:r>
                        <a:rPr lang="tr-TR" sz="1600" dirty="0" err="1">
                          <a:solidFill>
                            <a:srgbClr val="333333"/>
                          </a:solidFill>
                          <a:effectLst/>
                          <a:latin typeface="Times New Roman"/>
                          <a:ea typeface="Times New Roman"/>
                          <a:cs typeface="Times New Roman"/>
                        </a:rPr>
                        <a:t>Öğr</a:t>
                      </a:r>
                      <a:r>
                        <a:rPr lang="tr-TR" sz="1600" dirty="0">
                          <a:solidFill>
                            <a:srgbClr val="333333"/>
                          </a:solidFill>
                          <a:effectLst/>
                          <a:latin typeface="Times New Roman"/>
                          <a:ea typeface="Times New Roman"/>
                          <a:cs typeface="Times New Roman"/>
                        </a:rPr>
                        <a:t>.</a:t>
                      </a:r>
                      <a:endParaRPr lang="tr-TR" sz="1600" dirty="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600" dirty="0">
                          <a:solidFill>
                            <a:srgbClr val="333333"/>
                          </a:solidFill>
                          <a:effectLst/>
                          <a:latin typeface="Times New Roman"/>
                          <a:ea typeface="Times New Roman"/>
                          <a:cs typeface="Times New Roman"/>
                        </a:rPr>
                        <a:t>KIZ/</a:t>
                      </a:r>
                      <a:endParaRPr lang="tr-TR" sz="1600" dirty="0">
                        <a:effectLst/>
                        <a:latin typeface="Calibri"/>
                        <a:ea typeface="Calibri"/>
                        <a:cs typeface="Times New Roman"/>
                      </a:endParaRPr>
                    </a:p>
                    <a:p>
                      <a:pPr>
                        <a:lnSpc>
                          <a:spcPts val="1500"/>
                        </a:lnSpc>
                        <a:spcAft>
                          <a:spcPts val="0"/>
                        </a:spcAft>
                      </a:pPr>
                      <a:r>
                        <a:rPr lang="tr-TR" sz="1600" dirty="0">
                          <a:solidFill>
                            <a:srgbClr val="333333"/>
                          </a:solidFill>
                          <a:effectLst/>
                          <a:latin typeface="Times New Roman"/>
                          <a:ea typeface="Times New Roman"/>
                          <a:cs typeface="Times New Roman"/>
                        </a:rPr>
                        <a:t>ERKEK</a:t>
                      </a:r>
                      <a:endParaRPr lang="tr-TR" sz="1600" dirty="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600" dirty="0">
                          <a:solidFill>
                            <a:srgbClr val="333333"/>
                          </a:solidFill>
                          <a:effectLst/>
                          <a:latin typeface="Times New Roman"/>
                          <a:ea typeface="Times New Roman"/>
                          <a:cs typeface="Times New Roman"/>
                        </a:rPr>
                        <a:t>Pansiyon (Kız / Erkek)</a:t>
                      </a:r>
                      <a:endParaRPr lang="tr-TR" sz="1600" dirty="0">
                        <a:effectLst/>
                        <a:latin typeface="Calibri"/>
                        <a:ea typeface="Calibri"/>
                        <a:cs typeface="Times New Roman"/>
                      </a:endParaRPr>
                    </a:p>
                  </a:txBody>
                  <a:tcPr marL="76200" marR="76200" marT="76200" marB="76200" anchor="ctr"/>
                </a:tc>
                <a:tc>
                  <a:txBody>
                    <a:bodyPr/>
                    <a:lstStyle/>
                    <a:p>
                      <a:pPr>
                        <a:lnSpc>
                          <a:spcPct val="115000"/>
                        </a:lnSpc>
                        <a:spcAft>
                          <a:spcPts val="1000"/>
                        </a:spcAft>
                      </a:pPr>
                      <a:r>
                        <a:rPr lang="tr-TR" sz="1600" dirty="0">
                          <a:solidFill>
                            <a:srgbClr val="333333"/>
                          </a:solidFill>
                          <a:effectLst/>
                          <a:latin typeface="Arial"/>
                          <a:ea typeface="Calibri"/>
                          <a:cs typeface="Times New Roman"/>
                        </a:rPr>
                        <a:t>94,0755</a:t>
                      </a:r>
                      <a:endParaRPr lang="tr-TR" sz="1600" dirty="0">
                        <a:effectLst/>
                        <a:latin typeface="Calibri"/>
                        <a:ea typeface="Calibri"/>
                        <a:cs typeface="Times New Roman"/>
                      </a:endParaRPr>
                    </a:p>
                  </a:txBody>
                  <a:tcPr marL="76200" marR="76200" marT="76200" marB="76200" anchor="ctr"/>
                </a:tc>
              </a:tr>
            </a:tbl>
          </a:graphicData>
        </a:graphic>
      </p:graphicFrame>
    </p:spTree>
    <p:extLst>
      <p:ext uri="{BB962C8B-B14F-4D97-AF65-F5344CB8AC3E}">
        <p14:creationId xmlns:p14="http://schemas.microsoft.com/office/powerpoint/2010/main" val="102094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764704"/>
            <a:ext cx="7024744" cy="1143000"/>
          </a:xfrm>
        </p:spPr>
        <p:txBody>
          <a:bodyPr>
            <a:normAutofit fontScale="90000"/>
          </a:bodyPr>
          <a:lstStyle/>
          <a:p>
            <a:r>
              <a:rPr lang="tr-TR" dirty="0"/>
              <a:t>OBP(Okul Başarı Puanı) İle Yerleşilen Anadolu Liseleri</a:t>
            </a:r>
          </a:p>
        </p:txBody>
      </p:sp>
      <p:sp>
        <p:nvSpPr>
          <p:cNvPr id="3" name="İçerik Yer Tutucusu 2"/>
          <p:cNvSpPr>
            <a:spLocks noGrp="1"/>
          </p:cNvSpPr>
          <p:nvPr>
            <p:ph idx="1"/>
          </p:nvPr>
        </p:nvSpPr>
        <p:spPr/>
        <p:txBody>
          <a:bodyPr/>
          <a:lstStyle/>
          <a:p>
            <a:endParaRPr lang="tr-TR" dirty="0"/>
          </a:p>
        </p:txBody>
      </p:sp>
      <p:graphicFrame>
        <p:nvGraphicFramePr>
          <p:cNvPr id="4" name="İçerik Yer Tutucusu 3"/>
          <p:cNvGraphicFramePr>
            <a:graphicFrameLocks/>
          </p:cNvGraphicFramePr>
          <p:nvPr>
            <p:extLst>
              <p:ext uri="{D42A27DB-BD31-4B8C-83A1-F6EECF244321}">
                <p14:modId xmlns:p14="http://schemas.microsoft.com/office/powerpoint/2010/main" val="3475954600"/>
              </p:ext>
            </p:extLst>
          </p:nvPr>
        </p:nvGraphicFramePr>
        <p:xfrm>
          <a:off x="539552" y="1988840"/>
          <a:ext cx="7992888" cy="4610100"/>
        </p:xfrm>
        <a:graphic>
          <a:graphicData uri="http://schemas.openxmlformats.org/drawingml/2006/table">
            <a:tbl>
              <a:tblPr firstRow="1" bandRow="1">
                <a:tableStyleId>{5C22544A-7EE6-4342-B048-85BDC9FD1C3A}</a:tableStyleId>
              </a:tblPr>
              <a:tblGrid>
                <a:gridCol w="999111"/>
                <a:gridCol w="999111"/>
                <a:gridCol w="999111"/>
                <a:gridCol w="999111"/>
                <a:gridCol w="999111"/>
                <a:gridCol w="999111"/>
                <a:gridCol w="999111"/>
                <a:gridCol w="999111"/>
              </a:tblGrid>
              <a:tr h="672852">
                <a:tc>
                  <a:txBody>
                    <a:bodyPr/>
                    <a:lstStyle/>
                    <a:p>
                      <a:pPr>
                        <a:lnSpc>
                          <a:spcPts val="1500"/>
                        </a:lnSpc>
                        <a:spcAft>
                          <a:spcPts val="0"/>
                        </a:spcAft>
                      </a:pPr>
                      <a:r>
                        <a:rPr lang="tr-TR" sz="2000" b="1" dirty="0">
                          <a:solidFill>
                            <a:srgbClr val="333333"/>
                          </a:solidFill>
                          <a:effectLst/>
                          <a:latin typeface="Times New Roman"/>
                          <a:ea typeface="Times New Roman"/>
                          <a:cs typeface="Times New Roman"/>
                        </a:rPr>
                        <a:t>Okul</a:t>
                      </a:r>
                      <a:endParaRPr lang="tr-TR" sz="2000" dirty="0">
                        <a:effectLst/>
                        <a:latin typeface="Calibri"/>
                        <a:ea typeface="Calibri"/>
                        <a:cs typeface="Times New Roman"/>
                      </a:endParaRPr>
                    </a:p>
                  </a:txBody>
                  <a:tcPr marL="76200" marR="76200" marT="76200" marB="76200"/>
                </a:tc>
                <a:tc>
                  <a:txBody>
                    <a:bodyPr/>
                    <a:lstStyle/>
                    <a:p>
                      <a:pPr>
                        <a:lnSpc>
                          <a:spcPts val="1500"/>
                        </a:lnSpc>
                        <a:spcAft>
                          <a:spcPts val="0"/>
                        </a:spcAft>
                      </a:pPr>
                      <a:r>
                        <a:rPr lang="tr-TR" sz="2000" b="1">
                          <a:solidFill>
                            <a:srgbClr val="333333"/>
                          </a:solidFill>
                          <a:effectLst/>
                          <a:latin typeface="Times New Roman"/>
                          <a:ea typeface="Times New Roman"/>
                          <a:cs typeface="Times New Roman"/>
                        </a:rPr>
                        <a:t>Kurum Türü</a:t>
                      </a:r>
                      <a:endParaRPr lang="tr-TR" sz="2000">
                        <a:effectLst/>
                        <a:latin typeface="Calibri"/>
                        <a:ea typeface="Calibri"/>
                        <a:cs typeface="Times New Roman"/>
                      </a:endParaRPr>
                    </a:p>
                  </a:txBody>
                  <a:tcPr marL="76200" marR="76200" marT="76200" marB="76200"/>
                </a:tc>
                <a:tc>
                  <a:txBody>
                    <a:bodyPr/>
                    <a:lstStyle/>
                    <a:p>
                      <a:pPr>
                        <a:lnSpc>
                          <a:spcPts val="1500"/>
                        </a:lnSpc>
                        <a:spcAft>
                          <a:spcPts val="0"/>
                        </a:spcAft>
                      </a:pPr>
                      <a:r>
                        <a:rPr lang="tr-TR" sz="2000" b="1" dirty="0">
                          <a:solidFill>
                            <a:srgbClr val="333333"/>
                          </a:solidFill>
                          <a:effectLst/>
                          <a:latin typeface="Times New Roman"/>
                          <a:ea typeface="Times New Roman"/>
                          <a:cs typeface="Times New Roman"/>
                        </a:rPr>
                        <a:t>Alan</a:t>
                      </a:r>
                      <a:endParaRPr lang="tr-TR" sz="2000" dirty="0">
                        <a:effectLst/>
                        <a:latin typeface="Calibri"/>
                        <a:ea typeface="Calibri"/>
                        <a:cs typeface="Times New Roman"/>
                      </a:endParaRPr>
                    </a:p>
                  </a:txBody>
                  <a:tcPr marL="76200" marR="76200" marT="76200" marB="76200"/>
                </a:tc>
                <a:tc>
                  <a:txBody>
                    <a:bodyPr/>
                    <a:lstStyle/>
                    <a:p>
                      <a:pPr>
                        <a:lnSpc>
                          <a:spcPts val="1500"/>
                        </a:lnSpc>
                        <a:spcAft>
                          <a:spcPts val="0"/>
                        </a:spcAft>
                      </a:pPr>
                      <a:r>
                        <a:rPr lang="tr-TR" sz="2000" b="1">
                          <a:solidFill>
                            <a:srgbClr val="333333"/>
                          </a:solidFill>
                          <a:effectLst/>
                          <a:latin typeface="Times New Roman"/>
                          <a:ea typeface="Times New Roman"/>
                          <a:cs typeface="Times New Roman"/>
                        </a:rPr>
                        <a:t>Yabancı Dil</a:t>
                      </a:r>
                      <a:endParaRPr lang="tr-TR" sz="2000">
                        <a:effectLst/>
                        <a:latin typeface="Calibri"/>
                        <a:ea typeface="Calibri"/>
                        <a:cs typeface="Times New Roman"/>
                      </a:endParaRPr>
                    </a:p>
                  </a:txBody>
                  <a:tcPr marL="76200" marR="76200" marT="76200" marB="76200"/>
                </a:tc>
                <a:tc>
                  <a:txBody>
                    <a:bodyPr/>
                    <a:lstStyle/>
                    <a:p>
                      <a:pPr>
                        <a:lnSpc>
                          <a:spcPts val="1500"/>
                        </a:lnSpc>
                        <a:spcAft>
                          <a:spcPts val="0"/>
                        </a:spcAft>
                      </a:pPr>
                      <a:r>
                        <a:rPr lang="tr-TR" sz="2000" b="1">
                          <a:solidFill>
                            <a:srgbClr val="333333"/>
                          </a:solidFill>
                          <a:effectLst/>
                          <a:latin typeface="Times New Roman"/>
                          <a:ea typeface="Times New Roman"/>
                          <a:cs typeface="Times New Roman"/>
                        </a:rPr>
                        <a:t>Öğretim Şekli</a:t>
                      </a:r>
                      <a:endParaRPr lang="tr-TR" sz="2000">
                        <a:effectLst/>
                        <a:latin typeface="Calibri"/>
                        <a:ea typeface="Calibri"/>
                        <a:cs typeface="Times New Roman"/>
                      </a:endParaRPr>
                    </a:p>
                  </a:txBody>
                  <a:tcPr marL="76200" marR="76200" marT="76200" marB="76200"/>
                </a:tc>
                <a:tc>
                  <a:txBody>
                    <a:bodyPr/>
                    <a:lstStyle/>
                    <a:p>
                      <a:pPr>
                        <a:lnSpc>
                          <a:spcPts val="1500"/>
                        </a:lnSpc>
                        <a:spcAft>
                          <a:spcPts val="0"/>
                        </a:spcAft>
                      </a:pPr>
                      <a:r>
                        <a:rPr lang="tr-TR" sz="2000" b="1">
                          <a:solidFill>
                            <a:srgbClr val="333333"/>
                          </a:solidFill>
                          <a:effectLst/>
                          <a:latin typeface="Times New Roman"/>
                          <a:ea typeface="Times New Roman"/>
                          <a:cs typeface="Times New Roman"/>
                        </a:rPr>
                        <a:t>Kontenjan Tipi</a:t>
                      </a:r>
                      <a:endParaRPr lang="tr-TR" sz="2000">
                        <a:effectLst/>
                        <a:latin typeface="Calibri"/>
                        <a:ea typeface="Calibri"/>
                        <a:cs typeface="Times New Roman"/>
                      </a:endParaRPr>
                    </a:p>
                  </a:txBody>
                  <a:tcPr marL="76200" marR="76200" marT="76200" marB="76200"/>
                </a:tc>
                <a:tc>
                  <a:txBody>
                    <a:bodyPr/>
                    <a:lstStyle/>
                    <a:p>
                      <a:pPr>
                        <a:lnSpc>
                          <a:spcPts val="1500"/>
                        </a:lnSpc>
                        <a:spcAft>
                          <a:spcPts val="0"/>
                        </a:spcAft>
                      </a:pPr>
                      <a:r>
                        <a:rPr lang="tr-TR" sz="2000" b="1">
                          <a:solidFill>
                            <a:srgbClr val="333333"/>
                          </a:solidFill>
                          <a:effectLst/>
                          <a:latin typeface="Times New Roman"/>
                          <a:ea typeface="Times New Roman"/>
                          <a:cs typeface="Times New Roman"/>
                        </a:rPr>
                        <a:t>Pansiyon</a:t>
                      </a:r>
                      <a:endParaRPr lang="tr-TR" sz="2000">
                        <a:effectLst/>
                        <a:latin typeface="Calibri"/>
                        <a:ea typeface="Calibri"/>
                        <a:cs typeface="Times New Roman"/>
                      </a:endParaRPr>
                    </a:p>
                  </a:txBody>
                  <a:tcPr marL="76200" marR="76200" marT="76200" marB="76200"/>
                </a:tc>
                <a:tc>
                  <a:txBody>
                    <a:bodyPr/>
                    <a:lstStyle/>
                    <a:p>
                      <a:pPr>
                        <a:lnSpc>
                          <a:spcPts val="1500"/>
                        </a:lnSpc>
                        <a:spcAft>
                          <a:spcPts val="0"/>
                        </a:spcAft>
                      </a:pPr>
                      <a:r>
                        <a:rPr lang="tr-TR" sz="2000" b="1" dirty="0">
                          <a:solidFill>
                            <a:srgbClr val="333333"/>
                          </a:solidFill>
                          <a:effectLst/>
                          <a:latin typeface="Times New Roman"/>
                          <a:ea typeface="Times New Roman"/>
                          <a:cs typeface="Times New Roman"/>
                        </a:rPr>
                        <a:t>Taban Puan</a:t>
                      </a:r>
                      <a:endParaRPr lang="tr-TR" sz="2000" dirty="0">
                        <a:effectLst/>
                        <a:latin typeface="Calibri"/>
                        <a:ea typeface="Calibri"/>
                        <a:cs typeface="Times New Roman"/>
                      </a:endParaRPr>
                    </a:p>
                  </a:txBody>
                  <a:tcPr marL="76200" marR="76200" marT="76200" marB="76200"/>
                </a:tc>
              </a:tr>
              <a:tr h="772521">
                <a:tc>
                  <a:txBody>
                    <a:bodyPr/>
                    <a:lstStyle/>
                    <a:p>
                      <a:pPr>
                        <a:lnSpc>
                          <a:spcPts val="1500"/>
                        </a:lnSpc>
                        <a:spcAft>
                          <a:spcPts val="0"/>
                        </a:spcAft>
                      </a:pPr>
                      <a:r>
                        <a:rPr lang="tr-TR" sz="1600" dirty="0">
                          <a:solidFill>
                            <a:srgbClr val="000000"/>
                          </a:solidFill>
                          <a:effectLst/>
                          <a:latin typeface="Times New Roman"/>
                          <a:ea typeface="Times New Roman"/>
                          <a:cs typeface="Times New Roman"/>
                        </a:rPr>
                        <a:t>MANİSA/AKHİSAR/Fevzi Keskinoğlu Anadolu Lisesi</a:t>
                      </a:r>
                      <a:endParaRPr lang="tr-TR" sz="1600" dirty="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600" dirty="0">
                          <a:solidFill>
                            <a:srgbClr val="333333"/>
                          </a:solidFill>
                          <a:effectLst/>
                          <a:latin typeface="Times New Roman"/>
                          <a:ea typeface="Times New Roman"/>
                          <a:cs typeface="Times New Roman"/>
                        </a:rPr>
                        <a:t>Anadolu Lisesi</a:t>
                      </a:r>
                      <a:endParaRPr lang="tr-TR" sz="1600" dirty="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600">
                          <a:solidFill>
                            <a:srgbClr val="333333"/>
                          </a:solidFill>
                          <a:effectLst/>
                          <a:latin typeface="Times New Roman"/>
                          <a:ea typeface="Times New Roman"/>
                          <a:cs typeface="Times New Roman"/>
                        </a:rPr>
                        <a:t> </a:t>
                      </a:r>
                      <a:endParaRPr lang="tr-TR" sz="160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600">
                          <a:solidFill>
                            <a:srgbClr val="333333"/>
                          </a:solidFill>
                          <a:effectLst/>
                          <a:latin typeface="Times New Roman"/>
                          <a:ea typeface="Times New Roman"/>
                          <a:cs typeface="Times New Roman"/>
                        </a:rPr>
                        <a:t>İngilizce</a:t>
                      </a:r>
                      <a:endParaRPr lang="tr-TR" sz="160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600">
                          <a:solidFill>
                            <a:srgbClr val="333333"/>
                          </a:solidFill>
                          <a:effectLst/>
                          <a:latin typeface="Times New Roman"/>
                          <a:ea typeface="Times New Roman"/>
                          <a:cs typeface="Times New Roman"/>
                        </a:rPr>
                        <a:t>Normal Öğr.</a:t>
                      </a:r>
                      <a:endParaRPr lang="tr-TR" sz="160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600">
                          <a:solidFill>
                            <a:srgbClr val="333333"/>
                          </a:solidFill>
                          <a:effectLst/>
                          <a:latin typeface="Times New Roman"/>
                          <a:ea typeface="Times New Roman"/>
                          <a:cs typeface="Times New Roman"/>
                        </a:rPr>
                        <a:t>KIZ/</a:t>
                      </a:r>
                      <a:endParaRPr lang="tr-TR" sz="1600">
                        <a:effectLst/>
                        <a:latin typeface="Calibri"/>
                        <a:ea typeface="Calibri"/>
                        <a:cs typeface="Times New Roman"/>
                      </a:endParaRPr>
                    </a:p>
                    <a:p>
                      <a:pPr>
                        <a:lnSpc>
                          <a:spcPts val="1500"/>
                        </a:lnSpc>
                        <a:spcAft>
                          <a:spcPts val="0"/>
                        </a:spcAft>
                      </a:pPr>
                      <a:r>
                        <a:rPr lang="tr-TR" sz="1600">
                          <a:solidFill>
                            <a:srgbClr val="333333"/>
                          </a:solidFill>
                          <a:effectLst/>
                          <a:latin typeface="Times New Roman"/>
                          <a:ea typeface="Times New Roman"/>
                          <a:cs typeface="Times New Roman"/>
                        </a:rPr>
                        <a:t>ERKEK</a:t>
                      </a:r>
                      <a:endParaRPr lang="tr-TR" sz="160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600">
                          <a:solidFill>
                            <a:srgbClr val="333333"/>
                          </a:solidFill>
                          <a:effectLst/>
                          <a:latin typeface="Times New Roman"/>
                          <a:ea typeface="Times New Roman"/>
                          <a:cs typeface="Times New Roman"/>
                        </a:rPr>
                        <a:t>Pansiyon yok</a:t>
                      </a:r>
                      <a:endParaRPr lang="tr-TR" sz="1600">
                        <a:effectLst/>
                        <a:latin typeface="Calibri"/>
                        <a:ea typeface="Calibri"/>
                        <a:cs typeface="Times New Roman"/>
                      </a:endParaRPr>
                    </a:p>
                  </a:txBody>
                  <a:tcPr marL="76200" marR="76200" marT="76200" marB="76200" anchor="ctr"/>
                </a:tc>
                <a:tc>
                  <a:txBody>
                    <a:bodyPr/>
                    <a:lstStyle/>
                    <a:p>
                      <a:pPr>
                        <a:lnSpc>
                          <a:spcPct val="115000"/>
                        </a:lnSpc>
                        <a:spcAft>
                          <a:spcPts val="1000"/>
                        </a:spcAft>
                      </a:pPr>
                      <a:r>
                        <a:rPr lang="tr-TR" sz="1600" dirty="0">
                          <a:solidFill>
                            <a:srgbClr val="333333"/>
                          </a:solidFill>
                          <a:effectLst/>
                          <a:latin typeface="Arial"/>
                          <a:ea typeface="Calibri"/>
                          <a:cs typeface="Times New Roman"/>
                        </a:rPr>
                        <a:t>85,8565</a:t>
                      </a:r>
                      <a:endParaRPr lang="tr-TR" sz="1600" dirty="0">
                        <a:effectLst/>
                        <a:latin typeface="Calibri"/>
                        <a:ea typeface="Calibri"/>
                        <a:cs typeface="Times New Roman"/>
                      </a:endParaRPr>
                    </a:p>
                  </a:txBody>
                  <a:tcPr marL="76200" marR="76200" marT="76200" marB="76200" anchor="ctr"/>
                </a:tc>
              </a:tr>
              <a:tr h="772521">
                <a:tc>
                  <a:txBody>
                    <a:bodyPr/>
                    <a:lstStyle/>
                    <a:p>
                      <a:pPr>
                        <a:lnSpc>
                          <a:spcPts val="1500"/>
                        </a:lnSpc>
                        <a:spcAft>
                          <a:spcPts val="0"/>
                        </a:spcAft>
                      </a:pPr>
                      <a:r>
                        <a:rPr lang="tr-TR" sz="1500" dirty="0">
                          <a:solidFill>
                            <a:srgbClr val="000000"/>
                          </a:solidFill>
                          <a:effectLst/>
                          <a:latin typeface="Times New Roman"/>
                          <a:ea typeface="Times New Roman"/>
                          <a:cs typeface="Times New Roman"/>
                        </a:rPr>
                        <a:t>MANİSA/AKHİSAR/Namık Oğul Anadolu Lisesi</a:t>
                      </a:r>
                      <a:endParaRPr lang="tr-TR" sz="1500" dirty="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500" dirty="0">
                          <a:solidFill>
                            <a:srgbClr val="333333"/>
                          </a:solidFill>
                          <a:effectLst/>
                          <a:latin typeface="Times New Roman"/>
                          <a:ea typeface="Times New Roman"/>
                          <a:cs typeface="Times New Roman"/>
                        </a:rPr>
                        <a:t>Anadolu Lisesi</a:t>
                      </a:r>
                      <a:endParaRPr lang="tr-TR" sz="1500" dirty="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500" dirty="0">
                          <a:solidFill>
                            <a:srgbClr val="333333"/>
                          </a:solidFill>
                          <a:effectLst/>
                          <a:latin typeface="Times New Roman"/>
                          <a:ea typeface="Times New Roman"/>
                          <a:cs typeface="Times New Roman"/>
                        </a:rPr>
                        <a:t> </a:t>
                      </a:r>
                      <a:endParaRPr lang="tr-TR" sz="1500" dirty="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500" dirty="0">
                          <a:solidFill>
                            <a:srgbClr val="333333"/>
                          </a:solidFill>
                          <a:effectLst/>
                          <a:latin typeface="Times New Roman"/>
                          <a:ea typeface="Times New Roman"/>
                          <a:cs typeface="Times New Roman"/>
                        </a:rPr>
                        <a:t>İngilizce</a:t>
                      </a:r>
                      <a:endParaRPr lang="tr-TR" sz="1500" dirty="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500">
                          <a:solidFill>
                            <a:srgbClr val="333333"/>
                          </a:solidFill>
                          <a:effectLst/>
                          <a:latin typeface="Times New Roman"/>
                          <a:ea typeface="Times New Roman"/>
                          <a:cs typeface="Times New Roman"/>
                        </a:rPr>
                        <a:t>Normal Öğr.</a:t>
                      </a:r>
                      <a:endParaRPr lang="tr-TR" sz="150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500">
                          <a:solidFill>
                            <a:srgbClr val="333333"/>
                          </a:solidFill>
                          <a:effectLst/>
                          <a:latin typeface="Times New Roman"/>
                          <a:ea typeface="Times New Roman"/>
                          <a:cs typeface="Times New Roman"/>
                        </a:rPr>
                        <a:t>KIZ/</a:t>
                      </a:r>
                      <a:endParaRPr lang="tr-TR" sz="1500">
                        <a:effectLst/>
                        <a:latin typeface="Calibri"/>
                        <a:ea typeface="Calibri"/>
                        <a:cs typeface="Times New Roman"/>
                      </a:endParaRPr>
                    </a:p>
                    <a:p>
                      <a:pPr>
                        <a:lnSpc>
                          <a:spcPts val="1500"/>
                        </a:lnSpc>
                        <a:spcAft>
                          <a:spcPts val="0"/>
                        </a:spcAft>
                      </a:pPr>
                      <a:r>
                        <a:rPr lang="tr-TR" sz="1500">
                          <a:solidFill>
                            <a:srgbClr val="333333"/>
                          </a:solidFill>
                          <a:effectLst/>
                          <a:latin typeface="Times New Roman"/>
                          <a:ea typeface="Times New Roman"/>
                          <a:cs typeface="Times New Roman"/>
                        </a:rPr>
                        <a:t>ERKEK</a:t>
                      </a:r>
                      <a:endParaRPr lang="tr-TR" sz="150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500" dirty="0">
                          <a:solidFill>
                            <a:srgbClr val="333333"/>
                          </a:solidFill>
                          <a:effectLst/>
                          <a:latin typeface="Times New Roman"/>
                          <a:ea typeface="Times New Roman"/>
                          <a:cs typeface="Times New Roman"/>
                        </a:rPr>
                        <a:t>Pansiyon yok</a:t>
                      </a:r>
                      <a:endParaRPr lang="tr-TR" sz="1500" dirty="0">
                        <a:effectLst/>
                        <a:latin typeface="Calibri"/>
                        <a:ea typeface="Calibri"/>
                        <a:cs typeface="Times New Roman"/>
                      </a:endParaRPr>
                    </a:p>
                  </a:txBody>
                  <a:tcPr marL="76200" marR="76200" marT="76200" marB="76200" anchor="ctr"/>
                </a:tc>
                <a:tc>
                  <a:txBody>
                    <a:bodyPr/>
                    <a:lstStyle/>
                    <a:p>
                      <a:pPr>
                        <a:lnSpc>
                          <a:spcPct val="115000"/>
                        </a:lnSpc>
                        <a:spcAft>
                          <a:spcPts val="1000"/>
                        </a:spcAft>
                      </a:pPr>
                      <a:r>
                        <a:rPr lang="tr-TR" sz="1500" dirty="0">
                          <a:solidFill>
                            <a:srgbClr val="333333"/>
                          </a:solidFill>
                          <a:effectLst/>
                          <a:latin typeface="Arial"/>
                          <a:ea typeface="Calibri"/>
                          <a:cs typeface="Times New Roman"/>
                        </a:rPr>
                        <a:t>82,8058</a:t>
                      </a:r>
                      <a:endParaRPr lang="tr-TR" sz="1500" dirty="0">
                        <a:effectLst/>
                        <a:latin typeface="Calibri"/>
                        <a:ea typeface="Calibri"/>
                        <a:cs typeface="Times New Roman"/>
                      </a:endParaRPr>
                    </a:p>
                  </a:txBody>
                  <a:tcPr marL="76200" marR="76200" marT="76200" marB="76200" anchor="ctr"/>
                </a:tc>
              </a:tr>
              <a:tr h="772521">
                <a:tc>
                  <a:txBody>
                    <a:bodyPr/>
                    <a:lstStyle/>
                    <a:p>
                      <a:pPr>
                        <a:lnSpc>
                          <a:spcPts val="1500"/>
                        </a:lnSpc>
                        <a:spcAft>
                          <a:spcPts val="0"/>
                        </a:spcAft>
                      </a:pPr>
                      <a:r>
                        <a:rPr lang="tr-TR" sz="1500">
                          <a:solidFill>
                            <a:srgbClr val="000000"/>
                          </a:solidFill>
                          <a:effectLst/>
                          <a:latin typeface="Times New Roman"/>
                          <a:ea typeface="Times New Roman"/>
                          <a:cs typeface="Times New Roman"/>
                        </a:rPr>
                        <a:t>MANİSA/AKHİSAR/Zeytinliova Anadolu Lisesi</a:t>
                      </a:r>
                      <a:endParaRPr lang="tr-TR" sz="150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500">
                          <a:solidFill>
                            <a:srgbClr val="333333"/>
                          </a:solidFill>
                          <a:effectLst/>
                          <a:latin typeface="Times New Roman"/>
                          <a:ea typeface="Times New Roman"/>
                          <a:cs typeface="Times New Roman"/>
                        </a:rPr>
                        <a:t>Anadolu Lisesi</a:t>
                      </a:r>
                      <a:endParaRPr lang="tr-TR" sz="150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500">
                          <a:solidFill>
                            <a:srgbClr val="333333"/>
                          </a:solidFill>
                          <a:effectLst/>
                          <a:latin typeface="Times New Roman"/>
                          <a:ea typeface="Times New Roman"/>
                          <a:cs typeface="Times New Roman"/>
                        </a:rPr>
                        <a:t> </a:t>
                      </a:r>
                      <a:endParaRPr lang="tr-TR" sz="150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500" dirty="0">
                          <a:solidFill>
                            <a:srgbClr val="333333"/>
                          </a:solidFill>
                          <a:effectLst/>
                          <a:latin typeface="Times New Roman"/>
                          <a:ea typeface="Times New Roman"/>
                          <a:cs typeface="Times New Roman"/>
                        </a:rPr>
                        <a:t>İngilizce</a:t>
                      </a:r>
                      <a:endParaRPr lang="tr-TR" sz="1500" dirty="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500" dirty="0">
                          <a:solidFill>
                            <a:srgbClr val="333333"/>
                          </a:solidFill>
                          <a:effectLst/>
                          <a:latin typeface="Times New Roman"/>
                          <a:ea typeface="Times New Roman"/>
                          <a:cs typeface="Times New Roman"/>
                        </a:rPr>
                        <a:t>Normal </a:t>
                      </a:r>
                      <a:r>
                        <a:rPr lang="tr-TR" sz="1500" dirty="0" err="1">
                          <a:solidFill>
                            <a:srgbClr val="333333"/>
                          </a:solidFill>
                          <a:effectLst/>
                          <a:latin typeface="Times New Roman"/>
                          <a:ea typeface="Times New Roman"/>
                          <a:cs typeface="Times New Roman"/>
                        </a:rPr>
                        <a:t>Öğr</a:t>
                      </a:r>
                      <a:r>
                        <a:rPr lang="tr-TR" sz="1500" dirty="0">
                          <a:solidFill>
                            <a:srgbClr val="333333"/>
                          </a:solidFill>
                          <a:effectLst/>
                          <a:latin typeface="Times New Roman"/>
                          <a:ea typeface="Times New Roman"/>
                          <a:cs typeface="Times New Roman"/>
                        </a:rPr>
                        <a:t>.</a:t>
                      </a:r>
                      <a:endParaRPr lang="tr-TR" sz="1500" dirty="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500" dirty="0">
                          <a:solidFill>
                            <a:srgbClr val="333333"/>
                          </a:solidFill>
                          <a:effectLst/>
                          <a:latin typeface="Times New Roman"/>
                          <a:ea typeface="Times New Roman"/>
                          <a:cs typeface="Times New Roman"/>
                        </a:rPr>
                        <a:t>KIZ/</a:t>
                      </a:r>
                      <a:endParaRPr lang="tr-TR" sz="1500" dirty="0">
                        <a:effectLst/>
                        <a:latin typeface="Calibri"/>
                        <a:ea typeface="Calibri"/>
                        <a:cs typeface="Times New Roman"/>
                      </a:endParaRPr>
                    </a:p>
                    <a:p>
                      <a:pPr>
                        <a:lnSpc>
                          <a:spcPts val="1500"/>
                        </a:lnSpc>
                        <a:spcAft>
                          <a:spcPts val="0"/>
                        </a:spcAft>
                      </a:pPr>
                      <a:r>
                        <a:rPr lang="tr-TR" sz="1500" dirty="0">
                          <a:solidFill>
                            <a:srgbClr val="333333"/>
                          </a:solidFill>
                          <a:effectLst/>
                          <a:latin typeface="Times New Roman"/>
                          <a:ea typeface="Times New Roman"/>
                          <a:cs typeface="Times New Roman"/>
                        </a:rPr>
                        <a:t>ERKEK</a:t>
                      </a:r>
                      <a:endParaRPr lang="tr-TR" sz="1500" dirty="0">
                        <a:effectLst/>
                        <a:latin typeface="Calibri"/>
                        <a:ea typeface="Calibri"/>
                        <a:cs typeface="Times New Roman"/>
                      </a:endParaRPr>
                    </a:p>
                  </a:txBody>
                  <a:tcPr marL="76200" marR="76200" marT="76200" marB="76200" anchor="ctr"/>
                </a:tc>
                <a:tc>
                  <a:txBody>
                    <a:bodyPr/>
                    <a:lstStyle/>
                    <a:p>
                      <a:pPr>
                        <a:lnSpc>
                          <a:spcPts val="1500"/>
                        </a:lnSpc>
                        <a:spcAft>
                          <a:spcPts val="0"/>
                        </a:spcAft>
                      </a:pPr>
                      <a:r>
                        <a:rPr lang="tr-TR" sz="1500" dirty="0">
                          <a:solidFill>
                            <a:srgbClr val="333333"/>
                          </a:solidFill>
                          <a:effectLst/>
                          <a:latin typeface="Times New Roman"/>
                          <a:ea typeface="Times New Roman"/>
                          <a:cs typeface="Times New Roman"/>
                        </a:rPr>
                        <a:t>Pansiyon yok</a:t>
                      </a:r>
                      <a:endParaRPr lang="tr-TR" sz="1500" dirty="0">
                        <a:effectLst/>
                        <a:latin typeface="Calibri"/>
                        <a:ea typeface="Calibri"/>
                        <a:cs typeface="Times New Roman"/>
                      </a:endParaRPr>
                    </a:p>
                  </a:txBody>
                  <a:tcPr marL="76200" marR="76200" marT="76200" marB="76200" anchor="ctr"/>
                </a:tc>
                <a:tc>
                  <a:txBody>
                    <a:bodyPr/>
                    <a:lstStyle/>
                    <a:p>
                      <a:pPr>
                        <a:lnSpc>
                          <a:spcPct val="115000"/>
                        </a:lnSpc>
                        <a:spcAft>
                          <a:spcPts val="1000"/>
                        </a:spcAft>
                      </a:pPr>
                      <a:r>
                        <a:rPr lang="tr-TR" sz="1500" dirty="0">
                          <a:solidFill>
                            <a:srgbClr val="333333"/>
                          </a:solidFill>
                          <a:effectLst/>
                          <a:latin typeface="Arial"/>
                          <a:ea typeface="Calibri"/>
                          <a:cs typeface="Times New Roman"/>
                        </a:rPr>
                        <a:t>46,3144</a:t>
                      </a:r>
                      <a:endParaRPr lang="tr-TR" sz="1500" dirty="0">
                        <a:effectLst/>
                        <a:latin typeface="Calibri"/>
                        <a:ea typeface="Calibri"/>
                        <a:cs typeface="Times New Roman"/>
                      </a:endParaRPr>
                    </a:p>
                  </a:txBody>
                  <a:tcPr marL="76200" marR="76200" marT="76200" marB="76200" anchor="ctr"/>
                </a:tc>
              </a:tr>
            </a:tbl>
          </a:graphicData>
        </a:graphic>
      </p:graphicFrame>
    </p:spTree>
    <p:extLst>
      <p:ext uri="{BB962C8B-B14F-4D97-AF65-F5344CB8AC3E}">
        <p14:creationId xmlns:p14="http://schemas.microsoft.com/office/powerpoint/2010/main" val="2485908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404664"/>
            <a:ext cx="8136904" cy="120032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Metin kutusu 5"/>
          <p:cNvSpPr txBox="1"/>
          <p:nvPr/>
        </p:nvSpPr>
        <p:spPr>
          <a:xfrm>
            <a:off x="323528" y="1340768"/>
            <a:ext cx="8555447" cy="4862870"/>
          </a:xfrm>
          <a:prstGeom prst="rect">
            <a:avLst/>
          </a:prstGeom>
          <a:noFill/>
        </p:spPr>
        <p:txBody>
          <a:bodyPr wrap="square" rtlCol="0">
            <a:spAutoFit/>
          </a:bodyPr>
          <a:lstStyle/>
          <a:p>
            <a:pPr>
              <a:spcAft>
                <a:spcPts val="1800"/>
              </a:spcAft>
            </a:pPr>
            <a:r>
              <a:rPr lang="tr-TR" sz="3200" dirty="0" smtClean="0">
                <a:solidFill>
                  <a:schemeClr val="tx2">
                    <a:lumMod val="75000"/>
                  </a:schemeClr>
                </a:solidFill>
              </a:rPr>
              <a:t>Bünyesinde Bulunan Okullar:</a:t>
            </a:r>
          </a:p>
          <a:p>
            <a:pPr marL="457200" indent="-457200">
              <a:spcAft>
                <a:spcPts val="1800"/>
              </a:spcAft>
              <a:buFont typeface="Wingdings" pitchFamily="2" charset="2"/>
              <a:buChar char="Ø"/>
            </a:pPr>
            <a:r>
              <a:rPr lang="tr-TR" sz="2800" dirty="0" smtClean="0">
                <a:solidFill>
                  <a:schemeClr val="tx2">
                    <a:lumMod val="75000"/>
                  </a:schemeClr>
                </a:solidFill>
              </a:rPr>
              <a:t>Anadolu Sağlık Meslek Liseleri</a:t>
            </a:r>
          </a:p>
          <a:p>
            <a:pPr marL="457200" indent="-457200">
              <a:spcAft>
                <a:spcPts val="1800"/>
              </a:spcAft>
              <a:buFont typeface="Wingdings" pitchFamily="2" charset="2"/>
              <a:buChar char="Ø"/>
            </a:pPr>
            <a:r>
              <a:rPr lang="tr-TR" sz="2800" dirty="0" smtClean="0">
                <a:solidFill>
                  <a:schemeClr val="tx2">
                    <a:lumMod val="75000"/>
                  </a:schemeClr>
                </a:solidFill>
              </a:rPr>
              <a:t>Kız </a:t>
            </a:r>
            <a:r>
              <a:rPr lang="tr-TR" sz="2800" dirty="0" smtClean="0">
                <a:solidFill>
                  <a:schemeClr val="tx2">
                    <a:lumMod val="75000"/>
                  </a:schemeClr>
                </a:solidFill>
              </a:rPr>
              <a:t>Teknik Ve Meslek Liseleri</a:t>
            </a:r>
          </a:p>
          <a:p>
            <a:pPr marL="457200" indent="-457200">
              <a:spcAft>
                <a:spcPts val="1800"/>
              </a:spcAft>
              <a:buFont typeface="Wingdings" pitchFamily="2" charset="2"/>
              <a:buChar char="Ø"/>
            </a:pPr>
            <a:r>
              <a:rPr lang="tr-TR" sz="2800" dirty="0" smtClean="0">
                <a:solidFill>
                  <a:schemeClr val="tx2">
                    <a:lumMod val="75000"/>
                  </a:schemeClr>
                </a:solidFill>
              </a:rPr>
              <a:t>Teknik Ve Endüstri Meslek Liseleri</a:t>
            </a:r>
          </a:p>
          <a:p>
            <a:pPr marL="457200" indent="-457200">
              <a:spcAft>
                <a:spcPts val="1800"/>
              </a:spcAft>
              <a:buFont typeface="Wingdings" pitchFamily="2" charset="2"/>
              <a:buChar char="Ø"/>
            </a:pPr>
            <a:r>
              <a:rPr lang="tr-TR" sz="2800" dirty="0" smtClean="0">
                <a:solidFill>
                  <a:schemeClr val="tx2">
                    <a:lumMod val="75000"/>
                  </a:schemeClr>
                </a:solidFill>
              </a:rPr>
              <a:t>Anadolu Güzel Sanatlar Liseleri</a:t>
            </a:r>
          </a:p>
          <a:p>
            <a:pPr marL="457200" indent="-457200">
              <a:spcAft>
                <a:spcPts val="1800"/>
              </a:spcAft>
              <a:buFont typeface="Wingdings" pitchFamily="2" charset="2"/>
              <a:buChar char="Ø"/>
            </a:pPr>
            <a:r>
              <a:rPr lang="tr-TR" sz="2800" dirty="0" smtClean="0">
                <a:solidFill>
                  <a:schemeClr val="tx2">
                    <a:lumMod val="75000"/>
                  </a:schemeClr>
                </a:solidFill>
              </a:rPr>
              <a:t>Spor Liseleri</a:t>
            </a:r>
          </a:p>
          <a:p>
            <a:pPr marL="342900" indent="-342900">
              <a:buFont typeface="+mj-lt"/>
              <a:buAutoNum type="arabicPeriod"/>
            </a:pPr>
            <a:endParaRPr lang="tr-TR" sz="2800" dirty="0" smtClean="0">
              <a:solidFill>
                <a:schemeClr val="tx2">
                  <a:lumMod val="75000"/>
                </a:schemeClr>
              </a:solidFill>
            </a:endParaRPr>
          </a:p>
          <a:p>
            <a:endParaRPr lang="tr-TR" sz="2000" dirty="0">
              <a:solidFill>
                <a:schemeClr val="tx2">
                  <a:lumMod val="75000"/>
                </a:schemeClr>
              </a:solidFill>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5013176"/>
            <a:ext cx="1840540" cy="1800000"/>
          </a:xfrm>
          <a:prstGeom prst="ellipse">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229200"/>
            <a:ext cx="2086926" cy="1570360"/>
          </a:xfrm>
          <a:prstGeom prst="ellipse">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5157335"/>
            <a:ext cx="2400000" cy="1800000"/>
          </a:xfrm>
          <a:prstGeom prst="ellipse">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6679" y="1318434"/>
            <a:ext cx="1831441" cy="1800000"/>
          </a:xfrm>
          <a:prstGeom prst="rect">
            <a:avLst/>
          </a:pr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2399" y="3119647"/>
            <a:ext cx="1800000" cy="1800000"/>
          </a:xfrm>
          <a:prstGeom prst="ellipse">
            <a:avLst/>
          </a:prstGeom>
        </p:spPr>
      </p:pic>
    </p:spTree>
    <p:extLst>
      <p:ext uri="{BB962C8B-B14F-4D97-AF65-F5344CB8AC3E}">
        <p14:creationId xmlns:p14="http://schemas.microsoft.com/office/powerpoint/2010/main" val="26137834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979712" y="406405"/>
            <a:ext cx="2773515"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FEN LİSELERİ</a:t>
            </a:r>
            <a:endParaRPr lang="tr-TR"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endParaRPr>
          </a:p>
        </p:txBody>
      </p:sp>
      <p:sp>
        <p:nvSpPr>
          <p:cNvPr id="7" name="İçerik Yer Tutucusu 6"/>
          <p:cNvSpPr>
            <a:spLocks noGrp="1"/>
          </p:cNvSpPr>
          <p:nvPr>
            <p:ph idx="1"/>
          </p:nvPr>
        </p:nvSpPr>
        <p:spPr>
          <a:xfrm>
            <a:off x="251520" y="1052736"/>
            <a:ext cx="6624736" cy="5472608"/>
          </a:xfrm>
        </p:spPr>
        <p:txBody>
          <a:bodyPr>
            <a:normAutofit/>
          </a:bodyPr>
          <a:lstStyle/>
          <a:p>
            <a:pPr>
              <a:buFont typeface="Wingdings" pitchFamily="2" charset="2"/>
              <a:buChar char="q"/>
            </a:pPr>
            <a:r>
              <a:rPr lang="tr-TR" dirty="0">
                <a:latin typeface="Bahnschrift SemiLight" pitchFamily="34" charset="0"/>
              </a:rPr>
              <a:t>F</a:t>
            </a:r>
            <a:r>
              <a:rPr lang="tr-TR" dirty="0" smtClean="0">
                <a:latin typeface="Bahnschrift SemiLight" pitchFamily="34" charset="0"/>
              </a:rPr>
              <a:t>en </a:t>
            </a:r>
            <a:r>
              <a:rPr lang="tr-TR" dirty="0">
                <a:latin typeface="Bahnschrift SemiLight" pitchFamily="34" charset="0"/>
              </a:rPr>
              <a:t>ve matematik alanlarındaki yetenekleri yüksek olan öğrencileri, matematik ve fen bilimleri alanında yükseköğrenime hazırlar. </a:t>
            </a:r>
          </a:p>
          <a:p>
            <a:pPr>
              <a:buFont typeface="Wingdings" pitchFamily="2" charset="2"/>
              <a:buChar char="q"/>
            </a:pPr>
            <a:r>
              <a:rPr lang="tr-TR" dirty="0">
                <a:latin typeface="Bahnschrift SemiLight" pitchFamily="34" charset="0"/>
              </a:rPr>
              <a:t>Matematik ve fen bilimleri alanlarında gereksinim duyulan üstün nitelikli bilim adamlarının yetiştirilmesine kaynaklık eder. </a:t>
            </a:r>
          </a:p>
          <a:p>
            <a:pPr>
              <a:buFont typeface="Wingdings" pitchFamily="2" charset="2"/>
              <a:buChar char="q"/>
            </a:pPr>
            <a:r>
              <a:rPr lang="tr-TR" dirty="0">
                <a:latin typeface="Bahnschrift SemiLight" pitchFamily="34" charset="0"/>
              </a:rPr>
              <a:t>Öğrencileri araştırmaya yöneltmeyi, bilimsel ve teknolojik gelişmeler ile yeni buluşlara ilgi duyanların çalışacakları ortamı ve koşulları hazırlar. </a:t>
            </a:r>
          </a:p>
          <a:p>
            <a:endParaRPr lang="tr-TR" dirty="0"/>
          </a:p>
        </p:txBody>
      </p:sp>
      <p:pic>
        <p:nvPicPr>
          <p:cNvPr id="8" name="Resim 7" descr="https://fbcdn-sphotos-b-a.akamaihd.net/hphotos-ak-prn1/s720x720/522110_480347848694886_759141755_n.jpg"/>
          <p:cNvPicPr preferRelativeResize="0"/>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124944"/>
            <a:ext cx="2663976" cy="1800000"/>
          </a:xfrm>
          <a:prstGeom prst="rect">
            <a:avLst/>
          </a:prstGeom>
          <a:noFill/>
          <a:ln>
            <a:noFill/>
          </a:ln>
          <a:effectLst>
            <a:softEdge rad="63500"/>
          </a:effectLst>
        </p:spPr>
      </p:pic>
      <p:pic>
        <p:nvPicPr>
          <p:cNvPr id="2050" name="Picture 2" descr="D:\REHBERLİK-2\e dergi resimler-2\ALANLAR\kimya_sektoru_ihracatta_ilk_siraya_yerlesti_h107397.jp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2853136"/>
            <a:ext cx="2303936" cy="1800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9" name="Resim 8"/>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7020272" y="4653336"/>
            <a:ext cx="2087912" cy="1800000"/>
          </a:xfrm>
          <a:prstGeom prst="rect">
            <a:avLst/>
          </a:prstGeom>
        </p:spPr>
      </p:pic>
    </p:spTree>
    <p:extLst>
      <p:ext uri="{BB962C8B-B14F-4D97-AF65-F5344CB8AC3E}">
        <p14:creationId xmlns:p14="http://schemas.microsoft.com/office/powerpoint/2010/main" val="8921377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179512" y="1577430"/>
            <a:ext cx="6480720" cy="4875758"/>
          </a:xfrm>
        </p:spPr>
        <p:txBody>
          <a:bodyPr>
            <a:normAutofit lnSpcReduction="10000"/>
          </a:bodyPr>
          <a:lstStyle/>
          <a:p>
            <a:pPr marL="0" indent="0" algn="ctr">
              <a:lnSpc>
                <a:spcPct val="90000"/>
              </a:lnSpc>
              <a:buNone/>
            </a:pPr>
            <a:r>
              <a:rPr lang="tr-TR" altLang="tr-TR" sz="2400" b="1" dirty="0">
                <a:ln w="11430"/>
                <a:solidFill>
                  <a:srgbClr val="FF0000"/>
                </a:solidFill>
                <a:effectLst>
                  <a:outerShdw blurRad="80000" dist="40000" dir="5040000" algn="tl">
                    <a:srgbClr val="000000">
                      <a:alpha val="30000"/>
                    </a:srgbClr>
                  </a:outerShdw>
                </a:effectLst>
              </a:rPr>
              <a:t>ANADOLU KIZ MESLEK </a:t>
            </a:r>
            <a:r>
              <a:rPr lang="tr-TR" altLang="tr-TR" sz="2400" b="1" dirty="0" smtClean="0">
                <a:ln w="11430"/>
                <a:solidFill>
                  <a:srgbClr val="FF0000"/>
                </a:solidFill>
                <a:effectLst>
                  <a:outerShdw blurRad="80000" dist="40000" dir="5040000" algn="tl">
                    <a:srgbClr val="000000">
                      <a:alpha val="30000"/>
                    </a:srgbClr>
                  </a:outerShdw>
                </a:effectLst>
              </a:rPr>
              <a:t>LİSELERİ</a:t>
            </a:r>
          </a:p>
          <a:p>
            <a:pPr algn="just">
              <a:lnSpc>
                <a:spcPct val="90000"/>
              </a:lnSpc>
              <a:buFont typeface="Wingdings" pitchFamily="2" charset="2"/>
              <a:buChar char="Ü"/>
            </a:pPr>
            <a:r>
              <a:rPr lang="tr-TR" altLang="tr-TR" sz="2400" dirty="0" smtClean="0">
                <a:solidFill>
                  <a:schemeClr val="tx2">
                    <a:lumMod val="75000"/>
                  </a:schemeClr>
                </a:solidFill>
                <a:latin typeface="Arial Narrow" pitchFamily="34" charset="0"/>
              </a:rPr>
              <a:t>İlköğretim okulu üzerine, bazı derslerin öğretimini yabancı dille yapan, öğretim yılı bir yıl hazırlık sınıfından sonra dört yıl olan ve mesleğe yönelik teknik elemanların yetiştirildiği okullardır.</a:t>
            </a:r>
          </a:p>
          <a:p>
            <a:pPr algn="just" eaLnBrk="1" hangingPunct="1">
              <a:lnSpc>
                <a:spcPct val="90000"/>
              </a:lnSpc>
              <a:buFont typeface="Wingdings" pitchFamily="2" charset="2"/>
              <a:buNone/>
            </a:pPr>
            <a:endParaRPr lang="tr-TR" altLang="tr-TR" sz="2400" dirty="0" smtClean="0">
              <a:latin typeface="Arial Narrow" pitchFamily="34" charset="0"/>
            </a:endParaRPr>
          </a:p>
          <a:p>
            <a:pPr algn="just" eaLnBrk="1" hangingPunct="1">
              <a:lnSpc>
                <a:spcPct val="90000"/>
              </a:lnSpc>
              <a:buFont typeface="Wingdings" pitchFamily="2" charset="2"/>
              <a:buChar char="Ü"/>
            </a:pPr>
            <a:r>
              <a:rPr lang="tr-TR" altLang="tr-TR" sz="2400" dirty="0" smtClean="0">
                <a:latin typeface="Arial Narrow" pitchFamily="34" charset="0"/>
              </a:rPr>
              <a:t>Çeşitli meslek alanlarına yönelik 21 alan/bölümde faaliyet göstermektedir. Eğitim İngilizce ve Almanca dillerinden biriyle yapılmaktadır. </a:t>
            </a:r>
          </a:p>
          <a:p>
            <a:pPr algn="just" eaLnBrk="1" hangingPunct="1">
              <a:lnSpc>
                <a:spcPct val="90000"/>
              </a:lnSpc>
              <a:buFont typeface="Wingdings" pitchFamily="2" charset="2"/>
              <a:buNone/>
            </a:pPr>
            <a:endParaRPr lang="tr-TR" altLang="tr-TR" sz="2400" dirty="0" smtClean="0">
              <a:latin typeface="Arial Narrow" pitchFamily="34" charset="0"/>
            </a:endParaRPr>
          </a:p>
          <a:p>
            <a:pPr algn="just" eaLnBrk="1" hangingPunct="1">
              <a:lnSpc>
                <a:spcPct val="90000"/>
              </a:lnSpc>
              <a:buFont typeface="Wingdings" pitchFamily="2" charset="2"/>
              <a:buChar char="Ü"/>
            </a:pPr>
            <a:r>
              <a:rPr lang="tr-TR" altLang="tr-TR" sz="2400" dirty="0" smtClean="0">
                <a:latin typeface="Arial Narrow" pitchFamily="34" charset="0"/>
              </a:rPr>
              <a:t>Bu okullardan teknisyen </a:t>
            </a:r>
            <a:r>
              <a:rPr lang="tr-TR" altLang="tr-TR" sz="2400" dirty="0" err="1" smtClean="0">
                <a:latin typeface="Arial Narrow" pitchFamily="34" charset="0"/>
              </a:rPr>
              <a:t>ünvanı</a:t>
            </a:r>
            <a:r>
              <a:rPr lang="tr-TR" altLang="tr-TR" sz="2400" dirty="0" smtClean="0">
                <a:latin typeface="Arial Narrow" pitchFamily="34" charset="0"/>
              </a:rPr>
              <a:t> ile mezun olanlar, alanları ile ilgili iş yerlerinde çalışabilecekleri gibi, isterlerse yükseköğretim kurumlarına da devam edebilirler.</a:t>
            </a:r>
          </a:p>
        </p:txBody>
      </p:sp>
      <p:pic>
        <p:nvPicPr>
          <p:cNvPr id="2" name="Resim 1"/>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6735987" y="1484784"/>
            <a:ext cx="2340000" cy="1728000"/>
          </a:xfrm>
          <a:prstGeom prst="rect">
            <a:avLst/>
          </a:prstGeom>
          <a:effectLst>
            <a:softEdge rad="63500"/>
          </a:effectLst>
        </p:spPr>
      </p:pic>
      <p:pic>
        <p:nvPicPr>
          <p:cNvPr id="3" name="Resim 2"/>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6735987" y="3284984"/>
            <a:ext cx="2340000" cy="1728000"/>
          </a:xfrm>
          <a:prstGeom prst="rect">
            <a:avLst/>
          </a:prstGeom>
          <a:effectLst>
            <a:softEdge rad="63500"/>
          </a:effectLst>
        </p:spPr>
      </p:pic>
      <p:pic>
        <p:nvPicPr>
          <p:cNvPr id="7" name="Resim 6"/>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6732240" y="5013368"/>
            <a:ext cx="2340000" cy="1728000"/>
          </a:xfrm>
          <a:prstGeom prst="rect">
            <a:avLst/>
          </a:prstGeom>
          <a:effectLst>
            <a:softEdge rad="63500"/>
          </a:effectLst>
        </p:spPr>
      </p:pic>
    </p:spTree>
    <p:extLst>
      <p:ext uri="{BB962C8B-B14F-4D97-AF65-F5344CB8AC3E}">
        <p14:creationId xmlns:p14="http://schemas.microsoft.com/office/powerpoint/2010/main" val="976928333"/>
      </p:ext>
    </p:extLst>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23528" y="1826416"/>
            <a:ext cx="5820940" cy="4770936"/>
          </a:xfrm>
        </p:spPr>
        <p:txBody>
          <a:bodyPr>
            <a:normAutofit fontScale="77500" lnSpcReduction="20000"/>
          </a:bodyPr>
          <a:lstStyle/>
          <a:p>
            <a:pPr>
              <a:lnSpc>
                <a:spcPct val="160000"/>
              </a:lnSpc>
              <a:spcAft>
                <a:spcPts val="500"/>
              </a:spcAft>
              <a:buFont typeface="Wingdings" pitchFamily="2" charset="2"/>
              <a:buChar char="v"/>
            </a:pPr>
            <a:r>
              <a:rPr lang="tr-TR" altLang="tr-TR" sz="2200" dirty="0"/>
              <a:t>Sağlık Bakanlığına bağlı kamu ve özel yataklı/yataksız sağlık kurum ve kuruluşlarına ara eleman yetiştirmek üzere açılan okullardır. </a:t>
            </a:r>
          </a:p>
          <a:p>
            <a:pPr>
              <a:lnSpc>
                <a:spcPct val="150000"/>
              </a:lnSpc>
              <a:spcAft>
                <a:spcPts val="500"/>
              </a:spcAft>
              <a:buFont typeface="Wingdings" pitchFamily="2" charset="2"/>
              <a:buChar char="v"/>
            </a:pPr>
            <a:r>
              <a:rPr lang="tr-TR" altLang="tr-TR" sz="2200" dirty="0"/>
              <a:t>Türk Millî Eğitiminin genel, sağlık alanının özel amaçları doğrultusunda, ortaöğretim seviyesinde genel kültür, sağlık alanıyla ilgili temel bilim, her alan/dala özel mesleki yeterlilik kazandıran, öğrencileri hayata, sağlık alanına ve yükseköğrenime hazırlayan, yabancı dil olarak İngilizce öğretilmesini amaçlayan programlar uygulanmakta olup, “Anadolu” programlarında İngilizce dersi ağırlıklı olarak verilir. </a:t>
            </a:r>
          </a:p>
        </p:txBody>
      </p:sp>
      <p:sp>
        <p:nvSpPr>
          <p:cNvPr id="8" name="Dikdörtgen 7"/>
          <p:cNvSpPr/>
          <p:nvPr/>
        </p:nvSpPr>
        <p:spPr>
          <a:xfrm>
            <a:off x="395536" y="918391"/>
            <a:ext cx="7612673" cy="5909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90000"/>
              </a:lnSpc>
            </a:pPr>
            <a:r>
              <a:rPr lang="tr-TR" altLang="tr-TR" sz="3600" b="1" dirty="0">
                <a:ln w="11430"/>
                <a:solidFill>
                  <a:srgbClr val="FF0000"/>
                </a:solidFill>
                <a:effectLst>
                  <a:outerShdw blurRad="80000" dist="40000" dir="5040000" algn="tl">
                    <a:srgbClr val="000000">
                      <a:alpha val="30000"/>
                    </a:srgbClr>
                  </a:outerShdw>
                </a:effectLst>
              </a:rPr>
              <a:t>SAĞLIK MESLEK LİSELERİ</a:t>
            </a:r>
            <a:endParaRPr lang="tr-TR" altLang="tr-TR" sz="3600" b="1" dirty="0">
              <a:ln w="11430"/>
              <a:solidFill>
                <a:srgbClr val="FF0000"/>
              </a:solidFill>
              <a:effectLst>
                <a:outerShdw blurRad="80000" dist="40000" dir="5040000" algn="tl">
                  <a:srgbClr val="000000">
                    <a:alpha val="30000"/>
                  </a:srgbClr>
                </a:outerShdw>
              </a:effectLst>
            </a:endParaRPr>
          </a:p>
        </p:txBody>
      </p:sp>
      <p:grpSp>
        <p:nvGrpSpPr>
          <p:cNvPr id="7" name="Grup 6"/>
          <p:cNvGrpSpPr/>
          <p:nvPr/>
        </p:nvGrpSpPr>
        <p:grpSpPr>
          <a:xfrm>
            <a:off x="6228512" y="1484784"/>
            <a:ext cx="2952000" cy="1800000"/>
            <a:chOff x="0" y="0"/>
            <a:chExt cx="3287485" cy="1948543"/>
          </a:xfrm>
        </p:grpSpPr>
        <p:pic>
          <p:nvPicPr>
            <p:cNvPr id="9" name="Resim 8"/>
            <p:cNvPicPr>
              <a:picLocks/>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3542" y="0"/>
              <a:ext cx="3243943" cy="1948543"/>
            </a:xfrm>
            <a:prstGeom prst="rect">
              <a:avLst/>
            </a:prstGeom>
            <a:effectLst>
              <a:softEdge rad="63500"/>
            </a:effectLst>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772"/>
              <a:ext cx="609600" cy="609600"/>
            </a:xfrm>
            <a:prstGeom prst="ellipse">
              <a:avLst/>
            </a:prstGeom>
          </p:spPr>
        </p:pic>
      </p:grpSp>
      <p:pic>
        <p:nvPicPr>
          <p:cNvPr id="2" name="Resi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1490" y="3212976"/>
            <a:ext cx="2747014" cy="1800000"/>
          </a:xfrm>
          <a:prstGeom prst="rect">
            <a:avLst/>
          </a:prstGeom>
          <a:effectLst>
            <a:softEdge rad="63500"/>
          </a:effectLst>
        </p:spPr>
      </p:pic>
      <p:pic>
        <p:nvPicPr>
          <p:cNvPr id="4" name="Resim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6517" y="4941168"/>
            <a:ext cx="2702388" cy="1800000"/>
          </a:xfrm>
          <a:prstGeom prst="rect">
            <a:avLst/>
          </a:prstGeom>
          <a:effectLst>
            <a:softEdge rad="63500"/>
          </a:effectLst>
        </p:spPr>
      </p:pic>
    </p:spTree>
    <p:extLst>
      <p:ext uri="{BB962C8B-B14F-4D97-AF65-F5344CB8AC3E}">
        <p14:creationId xmlns:p14="http://schemas.microsoft.com/office/powerpoint/2010/main" val="1559276189"/>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755576" y="1124744"/>
            <a:ext cx="7992888" cy="5976664"/>
          </a:xfrm>
        </p:spPr>
        <p:txBody>
          <a:bodyPr>
            <a:normAutofit/>
          </a:bodyPr>
          <a:lstStyle/>
          <a:p>
            <a:pPr marL="0" indent="0">
              <a:buNone/>
            </a:pPr>
            <a:r>
              <a:rPr lang="tr-TR" sz="1200" dirty="0" smtClean="0"/>
              <a:t>	</a:t>
            </a:r>
            <a:endParaRPr lang="tr-TR" sz="2000" dirty="0" smtClean="0"/>
          </a:p>
          <a:p>
            <a:pPr marL="0" indent="0">
              <a:buNone/>
            </a:pPr>
            <a:r>
              <a:rPr lang="tr-TR" sz="2000" dirty="0"/>
              <a:t>	</a:t>
            </a:r>
            <a:r>
              <a:rPr lang="tr-TR" sz="2000" dirty="0" smtClean="0"/>
              <a:t>Yapılan </a:t>
            </a:r>
            <a:r>
              <a:rPr lang="tr-TR" sz="2000" dirty="0"/>
              <a:t>değişikliklere göre, sağlık meslek liselerinin bazı programlarına yeni öğrenci kaydedilmeyecek ve böylelikle lise mezunlarının ebe ya da hemşire unvanını kazanması mümkün olmayacak</a:t>
            </a:r>
            <a:r>
              <a:rPr lang="tr-TR" sz="2000" dirty="0" smtClean="0"/>
              <a:t>.</a:t>
            </a:r>
            <a:endParaRPr lang="tr-TR" sz="2000" dirty="0" smtClean="0"/>
          </a:p>
          <a:p>
            <a:pPr marL="0" indent="0">
              <a:buNone/>
            </a:pPr>
            <a:r>
              <a:rPr lang="tr-TR" sz="2000" dirty="0"/>
              <a:t> </a:t>
            </a:r>
            <a:r>
              <a:rPr lang="tr-TR" sz="2000" dirty="0" smtClean="0"/>
              <a:t>	</a:t>
            </a:r>
            <a:r>
              <a:rPr lang="tr-TR" sz="2000" b="1" dirty="0" smtClean="0"/>
              <a:t>YENİ UNVANLAR: </a:t>
            </a:r>
            <a:r>
              <a:rPr lang="tr-TR" sz="2000" dirty="0" smtClean="0"/>
              <a:t>Sağlık </a:t>
            </a:r>
            <a:r>
              <a:rPr lang="tr-TR" sz="2000" dirty="0"/>
              <a:t>meslek lisesi mezunlarının kazanacağı unvanlarda da değişiklik yapıldı. Buna göre, sağlık meslek liselerinden </a:t>
            </a:r>
            <a:r>
              <a:rPr lang="tr-TR" sz="2000" dirty="0" smtClean="0"/>
              <a:t>sadece</a:t>
            </a:r>
          </a:p>
          <a:p>
            <a:pPr marL="0" indent="0">
              <a:buNone/>
            </a:pPr>
            <a:r>
              <a:rPr lang="tr-TR" sz="2000" dirty="0" smtClean="0"/>
              <a:t>	</a:t>
            </a:r>
            <a:r>
              <a:rPr lang="tr-TR" sz="2000" dirty="0" smtClean="0">
                <a:solidFill>
                  <a:srgbClr val="FF0000"/>
                </a:solidFill>
              </a:rPr>
              <a:t>“</a:t>
            </a:r>
            <a:r>
              <a:rPr lang="tr-TR" sz="2000" b="1" dirty="0" smtClean="0">
                <a:solidFill>
                  <a:srgbClr val="FF0000"/>
                </a:solidFill>
              </a:rPr>
              <a:t>hemşire </a:t>
            </a:r>
            <a:r>
              <a:rPr lang="tr-TR" sz="2000" b="1" dirty="0">
                <a:solidFill>
                  <a:srgbClr val="FF0000"/>
                </a:solidFill>
              </a:rPr>
              <a:t>yardımcısı”, </a:t>
            </a:r>
            <a:endParaRPr lang="tr-TR" sz="2000" b="1" dirty="0" smtClean="0">
              <a:solidFill>
                <a:srgbClr val="FF0000"/>
              </a:solidFill>
            </a:endParaRPr>
          </a:p>
          <a:p>
            <a:pPr marL="0" indent="0">
              <a:buNone/>
            </a:pPr>
            <a:r>
              <a:rPr lang="tr-TR" sz="2000" b="1" dirty="0" smtClean="0">
                <a:solidFill>
                  <a:srgbClr val="FF0000"/>
                </a:solidFill>
              </a:rPr>
              <a:t>	“</a:t>
            </a:r>
            <a:r>
              <a:rPr lang="tr-TR" sz="2000" b="1" dirty="0">
                <a:solidFill>
                  <a:srgbClr val="FF0000"/>
                </a:solidFill>
              </a:rPr>
              <a:t>ebe yardımcısı” </a:t>
            </a:r>
            <a:endParaRPr lang="tr-TR" sz="2000" b="1" dirty="0" smtClean="0">
              <a:solidFill>
                <a:srgbClr val="FF0000"/>
              </a:solidFill>
            </a:endParaRPr>
          </a:p>
          <a:p>
            <a:pPr marL="0" indent="0">
              <a:buNone/>
            </a:pPr>
            <a:r>
              <a:rPr lang="tr-TR" sz="2000" b="1" dirty="0" smtClean="0">
                <a:solidFill>
                  <a:srgbClr val="FF0000"/>
                </a:solidFill>
              </a:rPr>
              <a:t>	“</a:t>
            </a:r>
            <a:r>
              <a:rPr lang="tr-TR" sz="2000" b="1" dirty="0">
                <a:solidFill>
                  <a:srgbClr val="FF0000"/>
                </a:solidFill>
              </a:rPr>
              <a:t>sağlık bakım teknisyeni” </a:t>
            </a:r>
            <a:r>
              <a:rPr lang="tr-TR" sz="2000" dirty="0" smtClean="0"/>
              <a:t>unvanları </a:t>
            </a:r>
            <a:r>
              <a:rPr lang="tr-TR" sz="2000" dirty="0"/>
              <a:t>ile mezun olunabilecek</a:t>
            </a:r>
            <a:r>
              <a:rPr lang="tr-TR" sz="1800" dirty="0" smtClean="0"/>
              <a:t>.</a:t>
            </a:r>
            <a:endParaRPr lang="tr-TR" sz="1200" b="1" dirty="0" smtClean="0"/>
          </a:p>
          <a:p>
            <a:pPr marL="0" indent="0">
              <a:buNone/>
            </a:pPr>
            <a:endParaRPr lang="tr-TR" sz="1200" b="1" dirty="0"/>
          </a:p>
        </p:txBody>
      </p:sp>
      <p:sp>
        <p:nvSpPr>
          <p:cNvPr id="3" name="Dikdörtgen 2"/>
          <p:cNvSpPr/>
          <p:nvPr/>
        </p:nvSpPr>
        <p:spPr>
          <a:xfrm>
            <a:off x="1507871" y="607268"/>
            <a:ext cx="4519762" cy="867930"/>
          </a:xfrm>
          <a:prstGeom prst="rect">
            <a:avLst/>
          </a:prstGeom>
        </p:spPr>
        <p:txBody>
          <a:bodyPr wrap="none">
            <a:spAutoFit/>
          </a:bodyPr>
          <a:lstStyle/>
          <a:p>
            <a:pPr algn="ctr">
              <a:lnSpc>
                <a:spcPct val="90000"/>
              </a:lnSpc>
            </a:pPr>
            <a:r>
              <a:rPr lang="tr-TR" altLang="tr-T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SAĞLIK </a:t>
            </a:r>
            <a:r>
              <a:rPr lang="tr-TR" alt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 </a:t>
            </a:r>
            <a:r>
              <a:rPr lang="tr-TR" altLang="tr-T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LİSELERİNDE </a:t>
            </a:r>
          </a:p>
          <a:p>
            <a:pPr algn="ctr">
              <a:lnSpc>
                <a:spcPct val="90000"/>
              </a:lnSpc>
            </a:pPr>
            <a:r>
              <a:rPr lang="tr-TR" altLang="tr-T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ALANLARIN </a:t>
            </a:r>
            <a:r>
              <a:rPr lang="tr-TR" alt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SON </a:t>
            </a:r>
            <a:r>
              <a:rPr lang="tr-TR" altLang="tr-T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DURUMU</a:t>
            </a:r>
            <a:endParaRPr lang="tr-TR" alt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600" y="5207241"/>
            <a:ext cx="2736304" cy="1462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7732" y="5247460"/>
            <a:ext cx="199796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7" y="5207241"/>
            <a:ext cx="2088233" cy="132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339164"/>
      </p:ext>
    </p:extLst>
  </p:cSld>
  <p:clrMapOvr>
    <a:masterClrMapping/>
  </p:clrMapOvr>
  <p:transition spd="slow">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hlinkClick r:id="rId2"/>
              </a:rPr>
              <a:t> </a:t>
            </a:r>
            <a:r>
              <a:rPr lang="tr-TR" b="1" dirty="0">
                <a:hlinkClick r:id="rId2"/>
              </a:rPr>
              <a:t>Merkez Efendi Mesleki ve Teknik Anadolu Lisesi</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364237686"/>
              </p:ext>
            </p:extLst>
          </p:nvPr>
        </p:nvGraphicFramePr>
        <p:xfrm>
          <a:off x="1259632" y="2308788"/>
          <a:ext cx="6696744" cy="3784510"/>
        </p:xfrm>
        <a:graphic>
          <a:graphicData uri="http://schemas.openxmlformats.org/drawingml/2006/table">
            <a:tbl>
              <a:tblPr/>
              <a:tblGrid>
                <a:gridCol w="3348372"/>
                <a:gridCol w="3348372"/>
              </a:tblGrid>
              <a:tr h="378451">
                <a:tc>
                  <a:txBody>
                    <a:bodyPr/>
                    <a:lstStyle/>
                    <a:p>
                      <a:pPr algn="l" fontAlgn="t"/>
                      <a:r>
                        <a:rPr lang="tr-TR" sz="1500" b="1">
                          <a:effectLst/>
                        </a:rPr>
                        <a:t>İl</a:t>
                      </a:r>
                      <a:endParaRPr lang="tr-TR" sz="15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1500" b="1">
                          <a:effectLst/>
                        </a:rPr>
                        <a:t>Manisa</a:t>
                      </a:r>
                      <a:endParaRPr lang="tr-TR" sz="15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78451">
                <a:tc>
                  <a:txBody>
                    <a:bodyPr/>
                    <a:lstStyle/>
                    <a:p>
                      <a:pPr algn="l" fontAlgn="t"/>
                      <a:r>
                        <a:rPr lang="tr-TR" sz="1500" b="1">
                          <a:effectLst/>
                        </a:rPr>
                        <a:t> İlçe</a:t>
                      </a:r>
                      <a:endParaRPr lang="tr-TR" sz="15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500">
                          <a:effectLst/>
                        </a:rPr>
                        <a:t>Yunusemre</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78451">
                <a:tc>
                  <a:txBody>
                    <a:bodyPr/>
                    <a:lstStyle/>
                    <a:p>
                      <a:pPr algn="l" fontAlgn="t"/>
                      <a:r>
                        <a:rPr lang="tr-TR" sz="1500" b="1">
                          <a:effectLst/>
                        </a:rPr>
                        <a:t> Okulun Taban Puanı</a:t>
                      </a:r>
                      <a:endParaRPr lang="tr-TR" sz="15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1500">
                          <a:effectLst/>
                        </a:rPr>
                        <a:t>358.2233</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78451">
                <a:tc>
                  <a:txBody>
                    <a:bodyPr/>
                    <a:lstStyle/>
                    <a:p>
                      <a:pPr algn="l" fontAlgn="t"/>
                      <a:r>
                        <a:rPr lang="tr-TR" sz="1500" b="1">
                          <a:effectLst/>
                        </a:rPr>
                        <a:t> Güncel Yüzdelik Dilimi</a:t>
                      </a:r>
                      <a:endParaRPr lang="tr-TR" sz="15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500">
                          <a:effectLst/>
                        </a:rPr>
                        <a:t>17.31</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78451">
                <a:tc>
                  <a:txBody>
                    <a:bodyPr/>
                    <a:lstStyle/>
                    <a:p>
                      <a:pPr algn="l" fontAlgn="t"/>
                      <a:r>
                        <a:rPr lang="tr-TR" sz="1500" b="1">
                          <a:effectLst/>
                        </a:rPr>
                        <a:t> Kontenjan Türü</a:t>
                      </a:r>
                      <a:endParaRPr lang="tr-TR" sz="15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1500">
                          <a:effectLst/>
                        </a:rPr>
                        <a:t>Kız/Erkek</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78451">
                <a:tc>
                  <a:txBody>
                    <a:bodyPr/>
                    <a:lstStyle/>
                    <a:p>
                      <a:pPr algn="l" fontAlgn="t"/>
                      <a:r>
                        <a:rPr lang="tr-TR" sz="1500" b="1">
                          <a:effectLst/>
                        </a:rPr>
                        <a:t> Okulun Pansiyonu</a:t>
                      </a:r>
                      <a:endParaRPr lang="tr-TR" sz="15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500">
                          <a:effectLst/>
                        </a:rPr>
                        <a:t>Kız/Erkek</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78451">
                <a:tc>
                  <a:txBody>
                    <a:bodyPr/>
                    <a:lstStyle/>
                    <a:p>
                      <a:pPr algn="l" fontAlgn="t"/>
                      <a:r>
                        <a:rPr lang="tr-TR" sz="1500" b="1">
                          <a:effectLst/>
                        </a:rPr>
                        <a:t> Okulun Eğitim Süresi</a:t>
                      </a:r>
                      <a:endParaRPr lang="tr-TR" sz="15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1500">
                          <a:effectLst/>
                        </a:rPr>
                        <a:t>4 Yıl</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78451">
                <a:tc>
                  <a:txBody>
                    <a:bodyPr/>
                    <a:lstStyle/>
                    <a:p>
                      <a:pPr algn="l" fontAlgn="t"/>
                      <a:r>
                        <a:rPr lang="tr-TR" sz="1500" b="1">
                          <a:effectLst/>
                        </a:rPr>
                        <a:t> Okulun Yabancı Dili</a:t>
                      </a:r>
                      <a:endParaRPr lang="tr-TR" sz="15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500">
                          <a:effectLst/>
                        </a:rPr>
                        <a:t>İngilizce</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78451">
                <a:tc>
                  <a:txBody>
                    <a:bodyPr/>
                    <a:lstStyle/>
                    <a:p>
                      <a:pPr algn="l" fontAlgn="t"/>
                      <a:r>
                        <a:rPr lang="tr-TR" sz="1500" b="1">
                          <a:effectLst/>
                        </a:rPr>
                        <a:t> Devlet okulu mu?</a:t>
                      </a:r>
                      <a:endParaRPr lang="tr-TR" sz="15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1500">
                          <a:effectLst/>
                        </a:rPr>
                        <a:t>Evet</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78451">
                <a:tc>
                  <a:txBody>
                    <a:bodyPr/>
                    <a:lstStyle/>
                    <a:p>
                      <a:pPr fontAlgn="t"/>
                      <a:r>
                        <a:rPr lang="tr-TR" sz="1500">
                          <a:effectLst/>
                        </a:rPr>
                        <a:t> </a:t>
                      </a:r>
                      <a:r>
                        <a:rPr lang="tr-TR" sz="1500" b="1">
                          <a:effectLst/>
                        </a:rPr>
                        <a:t>Proje Okulu mu?</a:t>
                      </a:r>
                      <a:endParaRPr lang="tr-TR" sz="15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500" b="1" dirty="0">
                          <a:effectLst/>
                        </a:rPr>
                        <a:t>Hayır</a:t>
                      </a:r>
                      <a:endParaRPr lang="tr-TR" sz="1500" dirty="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1320392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79512" y="1826416"/>
            <a:ext cx="7054777" cy="5031584"/>
          </a:xfrm>
        </p:spPr>
        <p:txBody>
          <a:bodyPr>
            <a:normAutofit/>
          </a:bodyPr>
          <a:lstStyle/>
          <a:p>
            <a:pPr algn="just">
              <a:buFont typeface="Wingdings" pitchFamily="2" charset="2"/>
              <a:buChar char="q"/>
            </a:pPr>
            <a:r>
              <a:rPr lang="tr-TR" altLang="tr-TR" sz="2400" dirty="0" smtClean="0"/>
              <a:t>Güzel </a:t>
            </a:r>
            <a:r>
              <a:rPr lang="tr-TR" altLang="tr-TR" sz="2400" dirty="0"/>
              <a:t>Sanatlar Liseleri, yetenekli olan öğrencilerin yaratıcı, yapıcı ve yorum yeteneklerini geliştirmek, öğrencileri yetenekleri doğrultusunda araştırıcı ve geliştirici çalışmalara yöneltmektir. </a:t>
            </a:r>
          </a:p>
          <a:p>
            <a:pPr algn="just">
              <a:buFont typeface="Wingdings" pitchFamily="2" charset="2"/>
              <a:buChar char="q"/>
            </a:pPr>
            <a:r>
              <a:rPr lang="tr-TR" altLang="tr-TR" sz="2400" dirty="0"/>
              <a:t>Sınıflardaki öğrenci sayısı kesinlikle </a:t>
            </a:r>
            <a:r>
              <a:rPr lang="tr-TR" altLang="tr-TR" sz="2400" dirty="0" smtClean="0"/>
              <a:t>30 </a:t>
            </a:r>
            <a:r>
              <a:rPr lang="tr-TR" altLang="tr-TR" sz="2400" dirty="0"/>
              <a:t>kişinin üzerine çıkamaz. </a:t>
            </a:r>
          </a:p>
          <a:p>
            <a:pPr algn="just">
              <a:lnSpc>
                <a:spcPct val="80000"/>
              </a:lnSpc>
              <a:buFont typeface="Wingdings" pitchFamily="2" charset="2"/>
              <a:buChar char="q"/>
            </a:pPr>
            <a:r>
              <a:rPr lang="tr-TR" altLang="tr-TR" sz="2400" dirty="0"/>
              <a:t>Anadolu Güzel Sanatlar Liselerinde Fonetik (Müzik), Plastik Sanatlar (Resim</a:t>
            </a:r>
            <a:r>
              <a:rPr lang="tr-TR" altLang="tr-TR" sz="2400" dirty="0" smtClean="0"/>
              <a:t>, Heykel</a:t>
            </a:r>
            <a:r>
              <a:rPr lang="tr-TR" altLang="tr-TR" sz="2400" dirty="0"/>
              <a:t>), Drama (Sahne ve Görüntü) sanatları bölümleri vardır. </a:t>
            </a:r>
          </a:p>
          <a:p>
            <a:pPr algn="just">
              <a:lnSpc>
                <a:spcPct val="80000"/>
              </a:lnSpc>
              <a:buFont typeface="Wingdings" pitchFamily="2" charset="2"/>
              <a:buChar char="q"/>
            </a:pPr>
            <a:r>
              <a:rPr lang="tr-TR" altLang="tr-TR" sz="2400" dirty="0" smtClean="0"/>
              <a:t>Bu </a:t>
            </a:r>
            <a:r>
              <a:rPr lang="tr-TR" altLang="tr-TR" sz="2400" dirty="0"/>
              <a:t>okullara yetenek sınavı ile öğrenci alınmaktadır. </a:t>
            </a:r>
          </a:p>
          <a:p>
            <a:pPr marL="0" indent="0" algn="just" eaLnBrk="1" hangingPunct="1">
              <a:lnSpc>
                <a:spcPct val="80000"/>
              </a:lnSpc>
              <a:buNone/>
            </a:pPr>
            <a:endParaRPr lang="tr-TR" altLang="tr-TR" sz="2400" dirty="0" smtClean="0"/>
          </a:p>
        </p:txBody>
      </p:sp>
      <p:sp>
        <p:nvSpPr>
          <p:cNvPr id="8" name="Dikdörtgen 7"/>
          <p:cNvSpPr/>
          <p:nvPr/>
        </p:nvSpPr>
        <p:spPr>
          <a:xfrm>
            <a:off x="971600" y="1014565"/>
            <a:ext cx="5729454" cy="5909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90000"/>
              </a:lnSpc>
            </a:pPr>
            <a:r>
              <a:rPr lang="tr-TR" altLang="tr-TR" sz="3600" b="1" dirty="0">
                <a:ln w="11430"/>
                <a:solidFill>
                  <a:srgbClr val="FF0000"/>
                </a:solidFill>
                <a:effectLst>
                  <a:outerShdw blurRad="80000" dist="40000" dir="5040000" algn="tl">
                    <a:srgbClr val="000000">
                      <a:alpha val="30000"/>
                    </a:srgbClr>
                  </a:outerShdw>
                </a:effectLst>
              </a:rPr>
              <a:t>GÜZEL SANATLAR LİSELERİ</a:t>
            </a:r>
            <a:endParaRPr lang="tr-TR" altLang="tr-TR" sz="3600" b="1" dirty="0">
              <a:ln w="11430"/>
              <a:solidFill>
                <a:srgbClr val="FF0000"/>
              </a:solidFill>
              <a:effectLst>
                <a:outerShdw blurRad="80000" dist="40000" dir="5040000" algn="tl">
                  <a:srgbClr val="000000">
                    <a:alpha val="30000"/>
                  </a:srgbClr>
                </a:outerShdw>
              </a:effectLst>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1" y="1605496"/>
            <a:ext cx="1759317" cy="1371246"/>
          </a:xfrm>
          <a:prstGeom prst="rect">
            <a:avLst/>
          </a:prstGeom>
          <a:effectLst>
            <a:softEdge rad="63500"/>
          </a:effectLst>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59" y="3055161"/>
            <a:ext cx="1309569" cy="1503095"/>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4835267"/>
            <a:ext cx="1283845" cy="1339478"/>
          </a:xfrm>
          <a:prstGeom prst="rect">
            <a:avLst/>
          </a:prstGeom>
        </p:spPr>
      </p:pic>
    </p:spTree>
    <p:extLst>
      <p:ext uri="{BB962C8B-B14F-4D97-AF65-F5344CB8AC3E}">
        <p14:creationId xmlns:p14="http://schemas.microsoft.com/office/powerpoint/2010/main" val="272165692"/>
      </p:ext>
    </p:extLst>
  </p:cSld>
  <p:clrMapOvr>
    <a:masterClrMapping/>
  </p:clrMapOvr>
  <p:transition spd="slow">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79512" y="1710100"/>
            <a:ext cx="6192688" cy="4815244"/>
          </a:xfrm>
        </p:spPr>
        <p:txBody>
          <a:bodyPr>
            <a:normAutofit/>
          </a:bodyPr>
          <a:lstStyle/>
          <a:p>
            <a:pPr>
              <a:lnSpc>
                <a:spcPct val="80000"/>
              </a:lnSpc>
              <a:spcAft>
                <a:spcPts val="600"/>
              </a:spcAft>
              <a:buFont typeface="Wingdings" pitchFamily="2" charset="2"/>
              <a:buChar char="q"/>
            </a:pPr>
            <a:r>
              <a:rPr lang="tr-TR" altLang="tr-TR" sz="2200" dirty="0"/>
              <a:t>Spor liseleri; beden eğitimi ve sporla ilgili yüksek öğretim kurumlarının bulunduğu; spor lisesi programlarının uygulanabileceği kapalı spor salonu, futbol sahası ve benzeri spor alanları ile yeterli spor araç-gereci bulunan, fizikî alt yapısı uygun olan okullardır. </a:t>
            </a:r>
            <a:endParaRPr lang="tr-TR" altLang="tr-TR" sz="2200" dirty="0" smtClean="0"/>
          </a:p>
          <a:p>
            <a:pPr algn="just">
              <a:lnSpc>
                <a:spcPct val="80000"/>
              </a:lnSpc>
              <a:spcAft>
                <a:spcPts val="600"/>
              </a:spcAft>
              <a:buFont typeface="Wingdings" pitchFamily="2" charset="2"/>
              <a:buChar char="q"/>
            </a:pPr>
            <a:r>
              <a:rPr lang="tr-TR" altLang="tr-TR" sz="2200" dirty="0" smtClean="0"/>
              <a:t>Yatılı</a:t>
            </a:r>
            <a:r>
              <a:rPr lang="tr-TR" altLang="tr-TR" sz="2200" dirty="0"/>
              <a:t>, gündüzlü ve karma eğitim yapan liselerdir. </a:t>
            </a:r>
          </a:p>
          <a:p>
            <a:pPr algn="just">
              <a:lnSpc>
                <a:spcPct val="80000"/>
              </a:lnSpc>
              <a:spcAft>
                <a:spcPts val="600"/>
              </a:spcAft>
              <a:buFont typeface="Wingdings" pitchFamily="2" charset="2"/>
              <a:buChar char="q"/>
            </a:pPr>
            <a:r>
              <a:rPr lang="tr-TR" altLang="tr-TR" sz="2200" dirty="0"/>
              <a:t>Bir sınıftaki öğrenci sayısı </a:t>
            </a:r>
            <a:r>
              <a:rPr lang="tr-TR" altLang="tr-TR" sz="2200" dirty="0" smtClean="0"/>
              <a:t>ise 30’u geçemez</a:t>
            </a:r>
            <a:r>
              <a:rPr lang="tr-TR" altLang="tr-TR" sz="2200" dirty="0"/>
              <a:t>. </a:t>
            </a:r>
          </a:p>
          <a:p>
            <a:pPr algn="just">
              <a:lnSpc>
                <a:spcPct val="80000"/>
              </a:lnSpc>
              <a:spcAft>
                <a:spcPts val="600"/>
              </a:spcAft>
              <a:buFont typeface="Wingdings" pitchFamily="2" charset="2"/>
              <a:buChar char="q"/>
            </a:pPr>
            <a:r>
              <a:rPr lang="tr-TR" altLang="tr-TR" sz="2200" dirty="0" smtClean="0"/>
              <a:t>Bu </a:t>
            </a:r>
            <a:r>
              <a:rPr lang="tr-TR" altLang="tr-TR" sz="2200" dirty="0"/>
              <a:t>okullara yetenek sınavı ile öğrenci alınmaktadır</a:t>
            </a:r>
            <a:r>
              <a:rPr lang="tr-TR" altLang="tr-TR" sz="2200" dirty="0" smtClean="0"/>
              <a:t>.</a:t>
            </a:r>
            <a:endParaRPr lang="tr-TR" altLang="tr-TR" sz="2200" dirty="0"/>
          </a:p>
        </p:txBody>
      </p:sp>
      <p:sp>
        <p:nvSpPr>
          <p:cNvPr id="8" name="Dikdörtgen 7"/>
          <p:cNvSpPr/>
          <p:nvPr/>
        </p:nvSpPr>
        <p:spPr>
          <a:xfrm>
            <a:off x="2123728" y="969190"/>
            <a:ext cx="3124574" cy="5909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90000"/>
              </a:lnSpc>
            </a:pPr>
            <a:r>
              <a:rPr lang="tr-TR" altLang="tr-TR" sz="3600" b="1" dirty="0">
                <a:ln w="11430"/>
                <a:solidFill>
                  <a:srgbClr val="FF0000"/>
                </a:solidFill>
                <a:effectLst>
                  <a:outerShdw blurRad="80000" dist="40000" dir="5040000" algn="tl">
                    <a:srgbClr val="000000">
                      <a:alpha val="30000"/>
                    </a:srgbClr>
                  </a:outerShdw>
                </a:effectLst>
              </a:rPr>
              <a:t>SPOR LİSELERİ</a:t>
            </a:r>
            <a:endParaRPr lang="tr-TR" altLang="tr-TR" sz="3600" b="1" dirty="0">
              <a:ln w="11430"/>
              <a:solidFill>
                <a:srgbClr val="FF0000"/>
              </a:solidFill>
              <a:effectLst>
                <a:outerShdw blurRad="80000" dist="40000" dir="5040000" algn="tl">
                  <a:srgbClr val="000000">
                    <a:alpha val="30000"/>
                  </a:srgbClr>
                </a:outerShdw>
              </a:effectLst>
            </a:endParaRPr>
          </a:p>
        </p:txBody>
      </p:sp>
      <p:pic>
        <p:nvPicPr>
          <p:cNvPr id="7" name="Picture 3" descr="D:\REHBERLİK-2\e dergi resimler-2\ŞEKİL\xbedenogre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710100"/>
            <a:ext cx="3128976" cy="4167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4329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476672"/>
            <a:ext cx="7931224" cy="1237824"/>
          </a:xfrm>
        </p:spPr>
        <p:txBody>
          <a:bodyPr>
            <a:normAutofit fontScale="90000"/>
          </a:bodyPr>
          <a:lstStyle/>
          <a:p>
            <a:pPr algn="ctr"/>
            <a:r>
              <a:rPr lang="fi-FI" b="1" dirty="0"/>
              <a:t>Çukurova Kimya Mesleki ve Teknik Anadolu Lisesi</a:t>
            </a:r>
            <a:endParaRPr lang="fi-FI" dirty="0"/>
          </a:p>
        </p:txBody>
      </p:sp>
      <p:graphicFrame>
        <p:nvGraphicFramePr>
          <p:cNvPr id="10" name="Tablo 9"/>
          <p:cNvGraphicFramePr>
            <a:graphicFrameLocks noGrp="1"/>
          </p:cNvGraphicFramePr>
          <p:nvPr>
            <p:extLst>
              <p:ext uri="{D42A27DB-BD31-4B8C-83A1-F6EECF244321}">
                <p14:modId xmlns:p14="http://schemas.microsoft.com/office/powerpoint/2010/main" val="1410881739"/>
              </p:ext>
            </p:extLst>
          </p:nvPr>
        </p:nvGraphicFramePr>
        <p:xfrm>
          <a:off x="3660903" y="2324102"/>
          <a:ext cx="1541206" cy="3508371"/>
        </p:xfrm>
        <a:graphic>
          <a:graphicData uri="http://schemas.openxmlformats.org/drawingml/2006/table">
            <a:tbl>
              <a:tblPr/>
              <a:tblGrid>
                <a:gridCol w="770603"/>
                <a:gridCol w="770603"/>
              </a:tblGrid>
              <a:tr h="330707">
                <a:tc>
                  <a:txBody>
                    <a:bodyPr/>
                    <a:lstStyle/>
                    <a:p>
                      <a:pPr algn="l" fontAlgn="t"/>
                      <a:r>
                        <a:rPr lang="tr-TR" sz="800" b="1" dirty="0">
                          <a:effectLst/>
                        </a:rPr>
                        <a:t>Yerleştirme Şekli</a:t>
                      </a:r>
                      <a:endParaRPr lang="tr-TR" sz="800" dirty="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800" b="1" u="none" strike="noStrike">
                          <a:solidFill>
                            <a:srgbClr val="FF7B00"/>
                          </a:solidFill>
                          <a:effectLst/>
                          <a:hlinkClick r:id="rId2"/>
                        </a:rPr>
                        <a:t>Merkezi/Yerel</a:t>
                      </a:r>
                      <a:endParaRPr lang="tr-TR" sz="80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201300">
                <a:tc>
                  <a:txBody>
                    <a:bodyPr/>
                    <a:lstStyle/>
                    <a:p>
                      <a:pPr algn="l" fontAlgn="t"/>
                      <a:r>
                        <a:rPr lang="tr-TR" sz="800" b="1">
                          <a:effectLst/>
                        </a:rPr>
                        <a:t> İl</a:t>
                      </a:r>
                      <a:endParaRPr lang="tr-TR" sz="80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800" b="1">
                          <a:effectLst/>
                        </a:rPr>
                        <a:t>Manisa</a:t>
                      </a:r>
                      <a:endParaRPr lang="tr-TR" sz="80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01300">
                <a:tc>
                  <a:txBody>
                    <a:bodyPr/>
                    <a:lstStyle/>
                    <a:p>
                      <a:pPr algn="l" fontAlgn="t"/>
                      <a:r>
                        <a:rPr lang="tr-TR" sz="800" b="1">
                          <a:effectLst/>
                        </a:rPr>
                        <a:t> İlçe</a:t>
                      </a:r>
                      <a:endParaRPr lang="tr-TR" sz="80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800">
                          <a:effectLst/>
                        </a:rPr>
                        <a:t>Yunusemre</a:t>
                      </a: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30707">
                <a:tc>
                  <a:txBody>
                    <a:bodyPr/>
                    <a:lstStyle/>
                    <a:p>
                      <a:pPr algn="l" fontAlgn="t"/>
                      <a:r>
                        <a:rPr lang="tr-TR" sz="800" b="1">
                          <a:effectLst/>
                        </a:rPr>
                        <a:t> Okulun Taban Puanı</a:t>
                      </a:r>
                      <a:endParaRPr lang="tr-TR" sz="80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800">
                          <a:effectLst/>
                        </a:rPr>
                        <a:t>320.5045</a:t>
                      </a: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60115">
                <a:tc>
                  <a:txBody>
                    <a:bodyPr/>
                    <a:lstStyle/>
                    <a:p>
                      <a:pPr algn="l" fontAlgn="t"/>
                      <a:r>
                        <a:rPr lang="tr-TR" sz="800" b="1">
                          <a:effectLst/>
                        </a:rPr>
                        <a:t> Güncel Yüzdelik Dilimi</a:t>
                      </a:r>
                      <a:endParaRPr lang="tr-TR" sz="80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800">
                          <a:effectLst/>
                        </a:rPr>
                        <a:t>29.20</a:t>
                      </a: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30707">
                <a:tc>
                  <a:txBody>
                    <a:bodyPr/>
                    <a:lstStyle/>
                    <a:p>
                      <a:pPr algn="l" fontAlgn="t"/>
                      <a:r>
                        <a:rPr lang="tr-TR" sz="800" b="1">
                          <a:effectLst/>
                        </a:rPr>
                        <a:t> Kontenjan Türü</a:t>
                      </a:r>
                      <a:endParaRPr lang="tr-TR" sz="80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800">
                          <a:effectLst/>
                        </a:rPr>
                        <a:t>Kız/Erkek</a:t>
                      </a: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30707">
                <a:tc>
                  <a:txBody>
                    <a:bodyPr/>
                    <a:lstStyle/>
                    <a:p>
                      <a:pPr algn="l" fontAlgn="t"/>
                      <a:r>
                        <a:rPr lang="tr-TR" sz="800" b="1">
                          <a:effectLst/>
                        </a:rPr>
                        <a:t> Okulun Pansiyonu</a:t>
                      </a:r>
                      <a:endParaRPr lang="tr-TR" sz="80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800">
                          <a:effectLst/>
                        </a:rPr>
                        <a:t>Yok</a:t>
                      </a: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30707">
                <a:tc>
                  <a:txBody>
                    <a:bodyPr/>
                    <a:lstStyle/>
                    <a:p>
                      <a:pPr algn="l" fontAlgn="t"/>
                      <a:r>
                        <a:rPr lang="tr-TR" sz="800" b="1">
                          <a:effectLst/>
                        </a:rPr>
                        <a:t> Okulun Eğitim Süresi</a:t>
                      </a:r>
                      <a:endParaRPr lang="tr-TR" sz="80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800">
                          <a:effectLst/>
                        </a:rPr>
                        <a:t>4 Yıl</a:t>
                      </a: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30707">
                <a:tc>
                  <a:txBody>
                    <a:bodyPr/>
                    <a:lstStyle/>
                    <a:p>
                      <a:pPr algn="l" fontAlgn="t"/>
                      <a:r>
                        <a:rPr lang="tr-TR" sz="800" b="1">
                          <a:effectLst/>
                        </a:rPr>
                        <a:t> Okulun Yabancı Dili</a:t>
                      </a:r>
                      <a:endParaRPr lang="tr-TR" sz="80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800">
                          <a:effectLst/>
                        </a:rPr>
                        <a:t>İngilizce</a:t>
                      </a: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30707">
                <a:tc>
                  <a:txBody>
                    <a:bodyPr/>
                    <a:lstStyle/>
                    <a:p>
                      <a:pPr algn="l" fontAlgn="t"/>
                      <a:r>
                        <a:rPr lang="tr-TR" sz="800" b="1">
                          <a:effectLst/>
                        </a:rPr>
                        <a:t> Devlet okulu mu?</a:t>
                      </a:r>
                      <a:endParaRPr lang="tr-TR" sz="80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800">
                          <a:effectLst/>
                        </a:rPr>
                        <a:t>Evet</a:t>
                      </a: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30707">
                <a:tc>
                  <a:txBody>
                    <a:bodyPr/>
                    <a:lstStyle/>
                    <a:p>
                      <a:pPr fontAlgn="t"/>
                      <a:r>
                        <a:rPr lang="tr-TR" sz="800">
                          <a:effectLst/>
                        </a:rPr>
                        <a:t> </a:t>
                      </a:r>
                      <a:r>
                        <a:rPr lang="tr-TR" sz="800" b="1">
                          <a:effectLst/>
                        </a:rPr>
                        <a:t>Proje Okulu mu?</a:t>
                      </a:r>
                      <a:endParaRPr lang="tr-TR" sz="80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800" b="1" dirty="0">
                          <a:effectLst/>
                        </a:rPr>
                        <a:t>Hayır</a:t>
                      </a:r>
                      <a:endParaRPr lang="tr-TR" sz="800" dirty="0">
                        <a:effectLst/>
                      </a:endParaRPr>
                    </a:p>
                  </a:txBody>
                  <a:tcPr marL="35946" marR="35946" marT="35946" marB="3594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1627767772"/>
              </p:ext>
            </p:extLst>
          </p:nvPr>
        </p:nvGraphicFramePr>
        <p:xfrm>
          <a:off x="1187624" y="1905291"/>
          <a:ext cx="7128792" cy="4328761"/>
        </p:xfrm>
        <a:graphic>
          <a:graphicData uri="http://schemas.openxmlformats.org/drawingml/2006/table">
            <a:tbl>
              <a:tblPr/>
              <a:tblGrid>
                <a:gridCol w="3564396"/>
                <a:gridCol w="3564396"/>
              </a:tblGrid>
              <a:tr h="369829">
                <a:tc>
                  <a:txBody>
                    <a:bodyPr/>
                    <a:lstStyle/>
                    <a:p>
                      <a:pPr algn="l" fontAlgn="t"/>
                      <a:r>
                        <a:rPr lang="tr-TR" b="1" dirty="0">
                          <a:effectLst/>
                        </a:rPr>
                        <a:t> İl</a:t>
                      </a:r>
                      <a:endParaRPr lang="tr-TR" dirty="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b="1">
                          <a:effectLst/>
                        </a:rPr>
                        <a:t>Manisa</a:t>
                      </a:r>
                      <a:endParaRPr lang="tr-TR">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9829">
                <a:tc>
                  <a:txBody>
                    <a:bodyPr/>
                    <a:lstStyle/>
                    <a:p>
                      <a:pPr algn="l" fontAlgn="t"/>
                      <a:r>
                        <a:rPr lang="tr-TR" b="1">
                          <a:effectLst/>
                        </a:rPr>
                        <a:t> İlçe</a:t>
                      </a:r>
                      <a:endParaRPr lang="tr-TR">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Yunusemre</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29656">
                <a:tc>
                  <a:txBody>
                    <a:bodyPr/>
                    <a:lstStyle/>
                    <a:p>
                      <a:pPr algn="l" fontAlgn="t"/>
                      <a:r>
                        <a:rPr lang="tr-TR" b="1">
                          <a:effectLst/>
                        </a:rPr>
                        <a:t> Okulun Taban Puanı</a:t>
                      </a:r>
                      <a:endParaRPr lang="tr-TR">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320.5045</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73601">
                <a:tc>
                  <a:txBody>
                    <a:bodyPr/>
                    <a:lstStyle/>
                    <a:p>
                      <a:pPr algn="l" fontAlgn="t"/>
                      <a:r>
                        <a:rPr lang="tr-TR" b="1">
                          <a:effectLst/>
                        </a:rPr>
                        <a:t> Güncel Yüzdelik Dilimi</a:t>
                      </a:r>
                      <a:endParaRPr lang="tr-TR">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29.20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9829">
                <a:tc>
                  <a:txBody>
                    <a:bodyPr/>
                    <a:lstStyle/>
                    <a:p>
                      <a:pPr algn="l" fontAlgn="t"/>
                      <a:r>
                        <a:rPr lang="tr-TR" b="1">
                          <a:effectLst/>
                        </a:rPr>
                        <a:t> Kontenjan Türü</a:t>
                      </a:r>
                      <a:endParaRPr lang="tr-TR">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dirty="0">
                          <a:effectLst/>
                        </a:rPr>
                        <a:t>Kız/Erkek</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29656">
                <a:tc>
                  <a:txBody>
                    <a:bodyPr/>
                    <a:lstStyle/>
                    <a:p>
                      <a:pPr algn="l" fontAlgn="t"/>
                      <a:r>
                        <a:rPr lang="tr-TR" b="1">
                          <a:effectLst/>
                        </a:rPr>
                        <a:t> Okulun Pansiyonu</a:t>
                      </a:r>
                      <a:endParaRPr lang="tr-TR">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Yok</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29656">
                <a:tc>
                  <a:txBody>
                    <a:bodyPr/>
                    <a:lstStyle/>
                    <a:p>
                      <a:pPr algn="l" fontAlgn="t"/>
                      <a:r>
                        <a:rPr lang="tr-TR" b="1">
                          <a:effectLst/>
                        </a:rPr>
                        <a:t> Okulun Eğitim Süresi</a:t>
                      </a:r>
                      <a:endParaRPr lang="tr-TR">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4 Yıl</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29656">
                <a:tc>
                  <a:txBody>
                    <a:bodyPr/>
                    <a:lstStyle/>
                    <a:p>
                      <a:pPr algn="l" fontAlgn="t"/>
                      <a:r>
                        <a:rPr lang="tr-TR" b="1">
                          <a:effectLst/>
                        </a:rPr>
                        <a:t> Okulun Yabancı Dili</a:t>
                      </a:r>
                      <a:endParaRPr lang="tr-TR">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İngilizce</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29656">
                <a:tc>
                  <a:txBody>
                    <a:bodyPr/>
                    <a:lstStyle/>
                    <a:p>
                      <a:pPr algn="l" fontAlgn="t"/>
                      <a:r>
                        <a:rPr lang="tr-TR" b="1" dirty="0">
                          <a:effectLst/>
                        </a:rPr>
                        <a:t> Devlet okulu mu?</a:t>
                      </a:r>
                      <a:endParaRPr lang="tr-TR" dirty="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dirty="0">
                          <a:effectLst/>
                        </a:rPr>
                        <a:t>Evet</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9829">
                <a:tc>
                  <a:txBody>
                    <a:bodyPr/>
                    <a:lstStyle/>
                    <a:p>
                      <a:pPr fontAlgn="t"/>
                      <a:r>
                        <a:rPr lang="tr-TR" dirty="0">
                          <a:effectLst/>
                        </a:rPr>
                        <a:t> </a:t>
                      </a:r>
                      <a:r>
                        <a:rPr lang="tr-TR" b="1" dirty="0">
                          <a:effectLst/>
                        </a:rPr>
                        <a:t>Proje Okulu mu?</a:t>
                      </a:r>
                      <a:endParaRPr lang="tr-TR" dirty="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b="1" dirty="0">
                          <a:effectLst/>
                        </a:rPr>
                        <a:t>Hayır</a:t>
                      </a:r>
                      <a:endParaRPr lang="tr-TR" dirty="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189934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1484784"/>
            <a:ext cx="7024744" cy="1143000"/>
          </a:xfrm>
        </p:spPr>
        <p:txBody>
          <a:bodyPr>
            <a:normAutofit fontScale="90000"/>
          </a:bodyPr>
          <a:lstStyle/>
          <a:p>
            <a:pPr algn="ctr"/>
            <a:r>
              <a:rPr lang="fi-FI" b="1" dirty="0"/>
              <a:t>Polinas Mesleki ve Teknik Anadolu Lisesi</a:t>
            </a:r>
            <a:r>
              <a:rPr lang="fi-FI" dirty="0"/>
              <a:t/>
            </a:r>
            <a:br>
              <a:rPr lang="fi-FI"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232690084"/>
              </p:ext>
            </p:extLst>
          </p:nvPr>
        </p:nvGraphicFramePr>
        <p:xfrm>
          <a:off x="827584" y="2132856"/>
          <a:ext cx="7560840" cy="4221209"/>
        </p:xfrm>
        <a:graphic>
          <a:graphicData uri="http://schemas.openxmlformats.org/drawingml/2006/table">
            <a:tbl>
              <a:tblPr/>
              <a:tblGrid>
                <a:gridCol w="3780420"/>
                <a:gridCol w="3780420"/>
              </a:tblGrid>
              <a:tr h="416490">
                <a:tc>
                  <a:txBody>
                    <a:bodyPr/>
                    <a:lstStyle/>
                    <a:p>
                      <a:pPr algn="l" fontAlgn="t"/>
                      <a:r>
                        <a:rPr lang="tr-TR" sz="1800" b="1" dirty="0">
                          <a:effectLst/>
                        </a:rPr>
                        <a:t> İlçe</a:t>
                      </a:r>
                      <a:endParaRPr lang="tr-TR" sz="1800" dirty="0">
                        <a:effectLst/>
                      </a:endParaRPr>
                    </a:p>
                  </a:txBody>
                  <a:tcPr marL="56954" marR="56954" marT="56954" marB="5695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a:effectLst/>
                        </a:rPr>
                        <a:t>Yunusemre</a:t>
                      </a:r>
                    </a:p>
                  </a:txBody>
                  <a:tcPr marL="56954" marR="56954" marT="56954" marB="5695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16490">
                <a:tc>
                  <a:txBody>
                    <a:bodyPr/>
                    <a:lstStyle/>
                    <a:p>
                      <a:pPr algn="l" fontAlgn="t"/>
                      <a:r>
                        <a:rPr lang="tr-TR" sz="1800" b="1" dirty="0">
                          <a:effectLst/>
                        </a:rPr>
                        <a:t> Okulun Taban Puanı</a:t>
                      </a:r>
                      <a:endParaRPr lang="tr-TR" sz="1800" dirty="0">
                        <a:effectLst/>
                      </a:endParaRPr>
                    </a:p>
                  </a:txBody>
                  <a:tcPr marL="56954" marR="56954" marT="56954" marB="5695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1800">
                          <a:effectLst/>
                        </a:rPr>
                        <a:t>254.9414</a:t>
                      </a:r>
                    </a:p>
                  </a:txBody>
                  <a:tcPr marL="56954" marR="56954" marT="56954" marB="5695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72799">
                <a:tc>
                  <a:txBody>
                    <a:bodyPr/>
                    <a:lstStyle/>
                    <a:p>
                      <a:pPr algn="l" fontAlgn="t"/>
                      <a:r>
                        <a:rPr lang="tr-TR" sz="1800" b="1" dirty="0">
                          <a:effectLst/>
                        </a:rPr>
                        <a:t> Güncel Yüzdelik Dilimi</a:t>
                      </a:r>
                      <a:endParaRPr lang="tr-TR" sz="1800" dirty="0">
                        <a:effectLst/>
                      </a:endParaRPr>
                    </a:p>
                  </a:txBody>
                  <a:tcPr marL="56954" marR="56954" marT="56954" marB="5695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a:effectLst/>
                        </a:rPr>
                        <a:t>60.18</a:t>
                      </a:r>
                    </a:p>
                  </a:txBody>
                  <a:tcPr marL="56954" marR="56954" marT="56954" marB="5695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16490">
                <a:tc>
                  <a:txBody>
                    <a:bodyPr/>
                    <a:lstStyle/>
                    <a:p>
                      <a:pPr algn="l" fontAlgn="t"/>
                      <a:r>
                        <a:rPr lang="tr-TR" sz="1800" b="1" dirty="0">
                          <a:effectLst/>
                        </a:rPr>
                        <a:t> Kontenjan Türü</a:t>
                      </a:r>
                      <a:endParaRPr lang="tr-TR" sz="1800" dirty="0">
                        <a:effectLst/>
                      </a:endParaRPr>
                    </a:p>
                  </a:txBody>
                  <a:tcPr marL="56954" marR="56954" marT="56954" marB="5695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1800">
                          <a:effectLst/>
                        </a:rPr>
                        <a:t>Kız/Erkek</a:t>
                      </a:r>
                    </a:p>
                  </a:txBody>
                  <a:tcPr marL="56954" marR="56954" marT="56954" marB="5695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16490">
                <a:tc>
                  <a:txBody>
                    <a:bodyPr/>
                    <a:lstStyle/>
                    <a:p>
                      <a:pPr algn="l" fontAlgn="t"/>
                      <a:r>
                        <a:rPr lang="tr-TR" sz="1800" b="1" dirty="0">
                          <a:effectLst/>
                        </a:rPr>
                        <a:t> Okulun Pansiyonu</a:t>
                      </a:r>
                      <a:endParaRPr lang="tr-TR" sz="1800" dirty="0">
                        <a:effectLst/>
                      </a:endParaRPr>
                    </a:p>
                  </a:txBody>
                  <a:tcPr marL="56954" marR="56954" marT="56954" marB="5695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a:effectLst/>
                        </a:rPr>
                        <a:t>Yok</a:t>
                      </a:r>
                    </a:p>
                  </a:txBody>
                  <a:tcPr marL="56954" marR="56954" marT="56954" marB="5695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16490">
                <a:tc>
                  <a:txBody>
                    <a:bodyPr/>
                    <a:lstStyle/>
                    <a:p>
                      <a:pPr algn="l" fontAlgn="t"/>
                      <a:r>
                        <a:rPr lang="tr-TR" sz="1800" b="1" dirty="0">
                          <a:effectLst/>
                        </a:rPr>
                        <a:t> Okulun Eğitim Süresi</a:t>
                      </a:r>
                      <a:endParaRPr lang="tr-TR" sz="1800" dirty="0">
                        <a:effectLst/>
                      </a:endParaRPr>
                    </a:p>
                  </a:txBody>
                  <a:tcPr marL="56954" marR="56954" marT="56954" marB="5695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1800">
                          <a:effectLst/>
                        </a:rPr>
                        <a:t>4 Yıl</a:t>
                      </a:r>
                    </a:p>
                  </a:txBody>
                  <a:tcPr marL="56954" marR="56954" marT="56954" marB="5695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16490">
                <a:tc>
                  <a:txBody>
                    <a:bodyPr/>
                    <a:lstStyle/>
                    <a:p>
                      <a:pPr algn="l" fontAlgn="t"/>
                      <a:r>
                        <a:rPr lang="tr-TR" sz="1800" b="1" dirty="0">
                          <a:effectLst/>
                        </a:rPr>
                        <a:t> Okulun Yabancı Dili</a:t>
                      </a:r>
                      <a:endParaRPr lang="tr-TR" sz="1800" dirty="0">
                        <a:effectLst/>
                      </a:endParaRPr>
                    </a:p>
                  </a:txBody>
                  <a:tcPr marL="56954" marR="56954" marT="56954" marB="5695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dirty="0">
                          <a:effectLst/>
                        </a:rPr>
                        <a:t>İngilizce</a:t>
                      </a:r>
                    </a:p>
                  </a:txBody>
                  <a:tcPr marL="56954" marR="56954" marT="56954" marB="5695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16490">
                <a:tc>
                  <a:txBody>
                    <a:bodyPr/>
                    <a:lstStyle/>
                    <a:p>
                      <a:pPr algn="l" fontAlgn="t"/>
                      <a:r>
                        <a:rPr lang="tr-TR" sz="1800" b="1">
                          <a:effectLst/>
                        </a:rPr>
                        <a:t> Devlet okulu mu?</a:t>
                      </a:r>
                      <a:endParaRPr lang="tr-TR" sz="1800">
                        <a:effectLst/>
                      </a:endParaRPr>
                    </a:p>
                  </a:txBody>
                  <a:tcPr marL="56954" marR="56954" marT="56954" marB="5695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1800" dirty="0">
                          <a:effectLst/>
                        </a:rPr>
                        <a:t>Evet</a:t>
                      </a:r>
                    </a:p>
                  </a:txBody>
                  <a:tcPr marL="56954" marR="56954" marT="56954" marB="5695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16490">
                <a:tc>
                  <a:txBody>
                    <a:bodyPr/>
                    <a:lstStyle/>
                    <a:p>
                      <a:pPr fontAlgn="t"/>
                      <a:r>
                        <a:rPr lang="tr-TR" sz="1800" dirty="0">
                          <a:effectLst/>
                        </a:rPr>
                        <a:t> </a:t>
                      </a:r>
                      <a:r>
                        <a:rPr lang="tr-TR" sz="1800" b="1" dirty="0">
                          <a:effectLst/>
                        </a:rPr>
                        <a:t>Proje Okulu mu?</a:t>
                      </a:r>
                      <a:endParaRPr lang="tr-TR" sz="1800" dirty="0">
                        <a:effectLst/>
                      </a:endParaRPr>
                    </a:p>
                  </a:txBody>
                  <a:tcPr marL="56954" marR="56954" marT="56954" marB="5695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b="1" dirty="0">
                          <a:effectLst/>
                        </a:rPr>
                        <a:t>Hayır</a:t>
                      </a:r>
                      <a:endParaRPr lang="tr-TR" sz="1800" dirty="0">
                        <a:effectLst/>
                      </a:endParaRPr>
                    </a:p>
                  </a:txBody>
                  <a:tcPr marL="56954" marR="56954" marT="56954" marB="5695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16490">
                <a:tc gridSpan="2">
                  <a:txBody>
                    <a:bodyPr/>
                    <a:lstStyle/>
                    <a:p>
                      <a:pPr algn="ctr" fontAlgn="t"/>
                      <a:r>
                        <a:rPr lang="tr-TR" sz="1800" b="0" i="0" kern="1200" dirty="0" smtClean="0">
                          <a:solidFill>
                            <a:schemeClr val="tx1"/>
                          </a:solidFill>
                          <a:effectLst/>
                          <a:latin typeface="+mn-lt"/>
                          <a:ea typeface="+mn-ea"/>
                          <a:cs typeface="+mn-cs"/>
                        </a:rPr>
                        <a:t> Bilişim Teknolojileri Alanı</a:t>
                      </a:r>
                      <a:endParaRPr lang="tr-TR" sz="1800" dirty="0">
                        <a:effectLst/>
                      </a:endParaRPr>
                    </a:p>
                  </a:txBody>
                  <a:tcPr marL="56954" marR="56954" marT="56954" marB="5695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hMerge="1">
                  <a:txBody>
                    <a:bodyPr/>
                    <a:lstStyle/>
                    <a:p>
                      <a:pPr fontAlgn="t"/>
                      <a:endParaRPr lang="tr-TR" sz="1800" dirty="0">
                        <a:effectLst/>
                      </a:endParaRPr>
                    </a:p>
                  </a:txBody>
                  <a:tcPr marL="56954" marR="56954" marT="56954" marB="5695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344966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fi-FI" b="1" dirty="0"/>
              <a:t>Polinas Mesleki ve Teknik Anadolu </a:t>
            </a:r>
            <a:r>
              <a:rPr lang="fi-FI" b="1" dirty="0" smtClean="0"/>
              <a:t>Lisesi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89271894"/>
              </p:ext>
            </p:extLst>
          </p:nvPr>
        </p:nvGraphicFramePr>
        <p:xfrm>
          <a:off x="1187623" y="2324100"/>
          <a:ext cx="6336704" cy="4124957"/>
        </p:xfrm>
        <a:graphic>
          <a:graphicData uri="http://schemas.openxmlformats.org/drawingml/2006/table">
            <a:tbl>
              <a:tblPr/>
              <a:tblGrid>
                <a:gridCol w="3168352"/>
                <a:gridCol w="3168352"/>
              </a:tblGrid>
              <a:tr h="222250">
                <a:tc>
                  <a:txBody>
                    <a:bodyPr/>
                    <a:lstStyle/>
                    <a:p>
                      <a:pPr algn="l" fontAlgn="t"/>
                      <a:r>
                        <a:rPr lang="tr-TR" sz="1800" b="1" dirty="0">
                          <a:effectLst/>
                        </a:rPr>
                        <a:t> İl</a:t>
                      </a:r>
                      <a:endParaRPr lang="tr-TR" sz="18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1800" b="1">
                          <a:effectLst/>
                        </a:rPr>
                        <a:t>Manisa</a:t>
                      </a:r>
                      <a:endParaRPr lang="tr-TR" sz="18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22250">
                <a:tc>
                  <a:txBody>
                    <a:bodyPr/>
                    <a:lstStyle/>
                    <a:p>
                      <a:pPr algn="l" fontAlgn="t"/>
                      <a:r>
                        <a:rPr lang="tr-TR" sz="1800" b="1">
                          <a:effectLst/>
                        </a:rPr>
                        <a:t> İlçe</a:t>
                      </a:r>
                      <a:endParaRPr lang="tr-TR" sz="18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a:effectLst/>
                        </a:rPr>
                        <a:t>Yunusemre</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5125">
                <a:tc>
                  <a:txBody>
                    <a:bodyPr/>
                    <a:lstStyle/>
                    <a:p>
                      <a:pPr algn="l" fontAlgn="t"/>
                      <a:r>
                        <a:rPr lang="tr-TR" sz="1800" b="1">
                          <a:effectLst/>
                        </a:rPr>
                        <a:t> Okulun Taban Puanı</a:t>
                      </a:r>
                      <a:endParaRPr lang="tr-TR" sz="18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1800">
                          <a:effectLst/>
                        </a:rPr>
                        <a:t>254.9414</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08000">
                <a:tc>
                  <a:txBody>
                    <a:bodyPr/>
                    <a:lstStyle/>
                    <a:p>
                      <a:pPr algn="l" fontAlgn="t"/>
                      <a:r>
                        <a:rPr lang="tr-TR" sz="1800" b="1">
                          <a:effectLst/>
                        </a:rPr>
                        <a:t> Güncel Yüzdelik Dilimi</a:t>
                      </a:r>
                      <a:endParaRPr lang="tr-TR" sz="18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a:effectLst/>
                        </a:rPr>
                        <a:t>60.18</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5125">
                <a:tc>
                  <a:txBody>
                    <a:bodyPr/>
                    <a:lstStyle/>
                    <a:p>
                      <a:pPr algn="l" fontAlgn="t"/>
                      <a:r>
                        <a:rPr lang="tr-TR" sz="1800" b="1">
                          <a:effectLst/>
                        </a:rPr>
                        <a:t> Kontenjan Türü</a:t>
                      </a:r>
                      <a:endParaRPr lang="tr-TR" sz="18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1800">
                          <a:effectLst/>
                        </a:rPr>
                        <a:t>Kız/Erkek</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5125">
                <a:tc>
                  <a:txBody>
                    <a:bodyPr/>
                    <a:lstStyle/>
                    <a:p>
                      <a:pPr algn="l" fontAlgn="t"/>
                      <a:r>
                        <a:rPr lang="tr-TR" sz="1800" b="1">
                          <a:effectLst/>
                        </a:rPr>
                        <a:t> Okulun Pansiyonu</a:t>
                      </a:r>
                      <a:endParaRPr lang="tr-TR" sz="18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a:effectLst/>
                        </a:rPr>
                        <a:t>Yok</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5125">
                <a:tc>
                  <a:txBody>
                    <a:bodyPr/>
                    <a:lstStyle/>
                    <a:p>
                      <a:pPr algn="l" fontAlgn="t"/>
                      <a:r>
                        <a:rPr lang="tr-TR" sz="1800" b="1">
                          <a:effectLst/>
                        </a:rPr>
                        <a:t> Okulun Eğitim Süresi</a:t>
                      </a:r>
                      <a:endParaRPr lang="tr-TR" sz="18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1800">
                          <a:effectLst/>
                        </a:rPr>
                        <a:t>4 Yıl</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5125">
                <a:tc>
                  <a:txBody>
                    <a:bodyPr/>
                    <a:lstStyle/>
                    <a:p>
                      <a:pPr algn="l" fontAlgn="t"/>
                      <a:r>
                        <a:rPr lang="tr-TR" sz="1800" b="1">
                          <a:effectLst/>
                        </a:rPr>
                        <a:t> Okulun Yabancı Dili</a:t>
                      </a:r>
                      <a:endParaRPr lang="tr-TR" sz="18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a:effectLst/>
                        </a:rPr>
                        <a:t>İngilizce</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126975">
                <a:tc>
                  <a:txBody>
                    <a:bodyPr/>
                    <a:lstStyle/>
                    <a:p>
                      <a:pPr algn="l" fontAlgn="t"/>
                      <a:r>
                        <a:rPr lang="tr-TR" sz="1800" b="1">
                          <a:effectLst/>
                        </a:rPr>
                        <a:t> Devlet okulu mu?</a:t>
                      </a:r>
                      <a:endParaRPr lang="tr-TR" sz="18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1800">
                          <a:effectLst/>
                        </a:rPr>
                        <a:t>Evet</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5125">
                <a:tc>
                  <a:txBody>
                    <a:bodyPr/>
                    <a:lstStyle/>
                    <a:p>
                      <a:pPr fontAlgn="t"/>
                      <a:r>
                        <a:rPr lang="tr-TR" sz="1800" dirty="0">
                          <a:effectLst/>
                        </a:rPr>
                        <a:t> </a:t>
                      </a:r>
                      <a:r>
                        <a:rPr lang="tr-TR" sz="1800" b="1" dirty="0">
                          <a:effectLst/>
                        </a:rPr>
                        <a:t>Proje Okulu mu?</a:t>
                      </a:r>
                      <a:endParaRPr lang="tr-TR" sz="18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b="1" dirty="0" err="1">
                          <a:effectLst/>
                        </a:rPr>
                        <a:t>Hayı</a:t>
                      </a:r>
                      <a:endParaRPr lang="tr-TR" sz="18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5125">
                <a:tc gridSpan="2">
                  <a:txBody>
                    <a:bodyPr/>
                    <a:lstStyle/>
                    <a:p>
                      <a:pPr fontAlgn="t"/>
                      <a:r>
                        <a:rPr lang="tr-TR" sz="1800" b="0" i="0" kern="1200" dirty="0" smtClean="0">
                          <a:solidFill>
                            <a:schemeClr val="tx1"/>
                          </a:solidFill>
                          <a:effectLst/>
                          <a:latin typeface="+mn-lt"/>
                          <a:ea typeface="+mn-ea"/>
                          <a:cs typeface="+mn-cs"/>
                        </a:rPr>
                        <a:t> Elektrik-Elektronik Teknolojisi Alanı</a:t>
                      </a:r>
                      <a:endParaRPr lang="tr-TR" sz="18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hMerge="1">
                  <a:txBody>
                    <a:bodyPr/>
                    <a:lstStyle/>
                    <a:p>
                      <a:pPr fontAlgn="t"/>
                      <a:endParaRPr lang="tr-TR" sz="9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75903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1556792"/>
            <a:ext cx="7024744" cy="1143000"/>
          </a:xfrm>
        </p:spPr>
        <p:txBody>
          <a:bodyPr>
            <a:normAutofit fontScale="90000"/>
          </a:bodyPr>
          <a:lstStyle/>
          <a:p>
            <a:r>
              <a:rPr lang="tr-TR" b="1" dirty="0" err="1"/>
              <a:t>Aliya</a:t>
            </a:r>
            <a:r>
              <a:rPr lang="tr-TR" b="1" dirty="0"/>
              <a:t> </a:t>
            </a:r>
            <a:r>
              <a:rPr lang="tr-TR" b="1" dirty="0" err="1"/>
              <a:t>İzzetbegoviç</a:t>
            </a:r>
            <a:r>
              <a:rPr lang="tr-TR" b="1" dirty="0"/>
              <a:t> Mesleki ve Teknik Anadolu Lisesi</a:t>
            </a:r>
            <a:r>
              <a:rPr lang="tr-TR" dirty="0"/>
              <a:t/>
            </a:r>
            <a:br>
              <a:rPr lang="tr-TR"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55547979"/>
              </p:ext>
            </p:extLst>
          </p:nvPr>
        </p:nvGraphicFramePr>
        <p:xfrm>
          <a:off x="1043608" y="2204864"/>
          <a:ext cx="7488832" cy="4273811"/>
        </p:xfrm>
        <a:graphic>
          <a:graphicData uri="http://schemas.openxmlformats.org/drawingml/2006/table">
            <a:tbl>
              <a:tblPr/>
              <a:tblGrid>
                <a:gridCol w="3744416"/>
                <a:gridCol w="3744416"/>
              </a:tblGrid>
              <a:tr h="325879">
                <a:tc>
                  <a:txBody>
                    <a:bodyPr/>
                    <a:lstStyle/>
                    <a:p>
                      <a:pPr algn="l" fontAlgn="t"/>
                      <a:r>
                        <a:rPr lang="tr-TR" sz="1800" b="1" dirty="0">
                          <a:effectLst/>
                        </a:rPr>
                        <a:t> İl</a:t>
                      </a:r>
                      <a:endParaRPr lang="tr-TR" sz="18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1800" b="1">
                          <a:effectLst/>
                        </a:rPr>
                        <a:t>Manisa</a:t>
                      </a:r>
                      <a:endParaRPr lang="tr-TR" sz="18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25879">
                <a:tc>
                  <a:txBody>
                    <a:bodyPr/>
                    <a:lstStyle/>
                    <a:p>
                      <a:pPr algn="l" fontAlgn="t"/>
                      <a:r>
                        <a:rPr lang="tr-TR" sz="1800" b="1" dirty="0">
                          <a:effectLst/>
                        </a:rPr>
                        <a:t> İlçe</a:t>
                      </a:r>
                      <a:endParaRPr lang="tr-TR" sz="18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a:effectLst/>
                        </a:rPr>
                        <a:t>Akhisar</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79758">
                <a:tc>
                  <a:txBody>
                    <a:bodyPr/>
                    <a:lstStyle/>
                    <a:p>
                      <a:pPr algn="l" fontAlgn="t"/>
                      <a:r>
                        <a:rPr lang="tr-TR" sz="1800" b="1" dirty="0">
                          <a:effectLst/>
                        </a:rPr>
                        <a:t> Okulun Taban Puanı</a:t>
                      </a:r>
                      <a:endParaRPr lang="tr-TR" sz="18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1800">
                          <a:effectLst/>
                        </a:rPr>
                        <a:t>276.0885</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28359">
                <a:tc>
                  <a:txBody>
                    <a:bodyPr/>
                    <a:lstStyle/>
                    <a:p>
                      <a:pPr algn="l" fontAlgn="t"/>
                      <a:r>
                        <a:rPr lang="tr-TR" sz="1800" b="1" dirty="0">
                          <a:effectLst/>
                        </a:rPr>
                        <a:t> Güncel Yüzdelik Dilimi</a:t>
                      </a:r>
                      <a:endParaRPr lang="tr-TR" sz="18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a:effectLst/>
                        </a:rPr>
                        <a:t>48.32</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79758">
                <a:tc>
                  <a:txBody>
                    <a:bodyPr/>
                    <a:lstStyle/>
                    <a:p>
                      <a:pPr algn="l" fontAlgn="t"/>
                      <a:r>
                        <a:rPr lang="tr-TR" sz="1800" b="1" dirty="0">
                          <a:effectLst/>
                        </a:rPr>
                        <a:t> Kontenjan Türü</a:t>
                      </a:r>
                      <a:endParaRPr lang="tr-TR" sz="18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1800">
                          <a:effectLst/>
                        </a:rPr>
                        <a:t>Kız/Erkek</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79758">
                <a:tc>
                  <a:txBody>
                    <a:bodyPr/>
                    <a:lstStyle/>
                    <a:p>
                      <a:pPr algn="l" fontAlgn="t"/>
                      <a:r>
                        <a:rPr lang="tr-TR" sz="1800" b="1" dirty="0">
                          <a:effectLst/>
                        </a:rPr>
                        <a:t> Okulun Pansiyonu</a:t>
                      </a:r>
                      <a:endParaRPr lang="tr-TR" sz="18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dirty="0">
                          <a:effectLst/>
                        </a:rPr>
                        <a:t>Yok</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79758">
                <a:tc>
                  <a:txBody>
                    <a:bodyPr/>
                    <a:lstStyle/>
                    <a:p>
                      <a:pPr algn="l" fontAlgn="t"/>
                      <a:r>
                        <a:rPr lang="tr-TR" sz="1800" b="1">
                          <a:effectLst/>
                        </a:rPr>
                        <a:t> Okulun Eğitim Süresi</a:t>
                      </a:r>
                      <a:endParaRPr lang="tr-TR" sz="18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1800" dirty="0">
                          <a:effectLst/>
                        </a:rPr>
                        <a:t>4 Yıl</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79758">
                <a:tc>
                  <a:txBody>
                    <a:bodyPr/>
                    <a:lstStyle/>
                    <a:p>
                      <a:pPr algn="l" fontAlgn="t"/>
                      <a:r>
                        <a:rPr lang="tr-TR" sz="1800" b="1">
                          <a:effectLst/>
                        </a:rPr>
                        <a:t> Okulun Yabancı Dili</a:t>
                      </a:r>
                      <a:endParaRPr lang="tr-TR" sz="18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dirty="0">
                          <a:effectLst/>
                        </a:rPr>
                        <a:t>İngilizce</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79758">
                <a:tc>
                  <a:txBody>
                    <a:bodyPr/>
                    <a:lstStyle/>
                    <a:p>
                      <a:pPr algn="l" fontAlgn="t"/>
                      <a:r>
                        <a:rPr lang="tr-TR" sz="1800" b="1">
                          <a:effectLst/>
                        </a:rPr>
                        <a:t> Devlet okulu mu?</a:t>
                      </a:r>
                      <a:endParaRPr lang="tr-TR" sz="18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1800" dirty="0">
                          <a:effectLst/>
                        </a:rPr>
                        <a:t>Evet</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79758">
                <a:tc>
                  <a:txBody>
                    <a:bodyPr/>
                    <a:lstStyle/>
                    <a:p>
                      <a:pPr fontAlgn="t"/>
                      <a:r>
                        <a:rPr lang="tr-TR" sz="1800" dirty="0">
                          <a:effectLst/>
                        </a:rPr>
                        <a:t> </a:t>
                      </a:r>
                      <a:r>
                        <a:rPr lang="tr-TR" sz="1800" b="1" dirty="0">
                          <a:effectLst/>
                        </a:rPr>
                        <a:t>Proje Okulu mu?</a:t>
                      </a:r>
                      <a:endParaRPr lang="tr-TR" sz="18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b="1" dirty="0">
                          <a:effectLst/>
                        </a:rPr>
                        <a:t>Hayır</a:t>
                      </a:r>
                      <a:endParaRPr lang="tr-TR" sz="18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79758">
                <a:tc gridSpan="2">
                  <a:txBody>
                    <a:bodyPr/>
                    <a:lstStyle/>
                    <a:p>
                      <a:pPr algn="ctr" fontAlgn="t"/>
                      <a:r>
                        <a:rPr lang="tr-TR" sz="1800" b="0" i="0" kern="1200" dirty="0" smtClean="0">
                          <a:solidFill>
                            <a:schemeClr val="tx1"/>
                          </a:solidFill>
                          <a:effectLst/>
                          <a:latin typeface="+mn-lt"/>
                          <a:ea typeface="+mn-ea"/>
                          <a:cs typeface="+mn-cs"/>
                        </a:rPr>
                        <a:t>Endüstriyel Otomasyon Teknolojileri Alanı</a:t>
                      </a:r>
                      <a:endParaRPr lang="tr-TR" sz="18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hMerge="1">
                  <a:txBody>
                    <a:bodyPr/>
                    <a:lstStyle/>
                    <a:p>
                      <a:pPr fontAlgn="t"/>
                      <a:endParaRPr lang="tr-TR" sz="18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1538173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979712" y="442412"/>
            <a:ext cx="2773515"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FEN LİSELERİ</a:t>
            </a:r>
            <a:endParaRPr lang="tr-TR"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endParaRPr>
          </a:p>
        </p:txBody>
      </p:sp>
      <p:sp>
        <p:nvSpPr>
          <p:cNvPr id="7" name="İçerik Yer Tutucusu 6"/>
          <p:cNvSpPr>
            <a:spLocks noGrp="1"/>
          </p:cNvSpPr>
          <p:nvPr>
            <p:ph idx="1"/>
          </p:nvPr>
        </p:nvSpPr>
        <p:spPr>
          <a:xfrm>
            <a:off x="251520" y="1124744"/>
            <a:ext cx="7776864" cy="5616624"/>
          </a:xfrm>
        </p:spPr>
        <p:txBody>
          <a:bodyPr>
            <a:normAutofit/>
          </a:bodyPr>
          <a:lstStyle/>
          <a:p>
            <a:pPr>
              <a:buFont typeface="Wingdings" pitchFamily="2" charset="2"/>
              <a:buChar char="q"/>
            </a:pPr>
            <a:r>
              <a:rPr lang="tr-TR" dirty="0" smtClean="0"/>
              <a:t>Yeni teknolojileri kullanabilen, yeni bilgiler üretebilen ve projeler hazırlayabilen bireyler yetiştirir. </a:t>
            </a:r>
          </a:p>
          <a:p>
            <a:pPr>
              <a:buFont typeface="Wingdings" pitchFamily="2" charset="2"/>
              <a:buChar char="q"/>
            </a:pPr>
            <a:r>
              <a:rPr lang="tr-TR" dirty="0" smtClean="0"/>
              <a:t>Öğrencilerin bilimsel araştırma yapmalarına, bilimsel ve teknolojik gelişmeleri izlemelerine yardımcı olacak şekilde yabancı dilde iyi yetişmelerini sağlar. </a:t>
            </a:r>
          </a:p>
          <a:p>
            <a:pPr>
              <a:buFont typeface="Wingdings" pitchFamily="2" charset="2"/>
              <a:buChar char="q"/>
            </a:pPr>
            <a:r>
              <a:rPr lang="tr-TR" dirty="0" smtClean="0"/>
              <a:t>Birinci yabancı dili İngilizce olan fen liselerinde öğrenim süresi 4 (dört) yıldır. </a:t>
            </a:r>
          </a:p>
          <a:p>
            <a:pPr>
              <a:buFont typeface="Wingdings" pitchFamily="2" charset="2"/>
              <a:buChar char="q"/>
            </a:pPr>
            <a:r>
              <a:rPr lang="tr-TR" dirty="0" smtClean="0"/>
              <a:t>Yatılı ve karma okullardır.</a:t>
            </a:r>
          </a:p>
        </p:txBody>
      </p:sp>
    </p:spTree>
    <p:extLst>
      <p:ext uri="{BB962C8B-B14F-4D97-AF65-F5344CB8AC3E}">
        <p14:creationId xmlns:p14="http://schemas.microsoft.com/office/powerpoint/2010/main" val="32458005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smtClean="0"/>
              <a:t>Salihli </a:t>
            </a:r>
            <a:r>
              <a:rPr lang="tr-TR" b="1" dirty="0" err="1" smtClean="0"/>
              <a:t>İmkb</a:t>
            </a:r>
            <a:r>
              <a:rPr lang="tr-TR" b="1" dirty="0" smtClean="0"/>
              <a:t> Mesleki Ve Teknik Anadolu Lisesi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561555972"/>
              </p:ext>
            </p:extLst>
          </p:nvPr>
        </p:nvGraphicFramePr>
        <p:xfrm>
          <a:off x="971600" y="2204864"/>
          <a:ext cx="7272810" cy="4291013"/>
        </p:xfrm>
        <a:graphic>
          <a:graphicData uri="http://schemas.openxmlformats.org/drawingml/2006/table">
            <a:tbl>
              <a:tblPr/>
              <a:tblGrid>
                <a:gridCol w="3636405"/>
                <a:gridCol w="3636405"/>
              </a:tblGrid>
              <a:tr h="362812">
                <a:tc>
                  <a:txBody>
                    <a:bodyPr/>
                    <a:lstStyle/>
                    <a:p>
                      <a:pPr algn="l" fontAlgn="t"/>
                      <a:r>
                        <a:rPr lang="tr-TR" sz="2000" b="1" dirty="0">
                          <a:effectLst/>
                        </a:rPr>
                        <a:t> İl</a:t>
                      </a:r>
                      <a:endParaRPr lang="tr-TR" sz="20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b="1">
                          <a:effectLst/>
                        </a:rPr>
                        <a:t>Manisa</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2812">
                <a:tc>
                  <a:txBody>
                    <a:bodyPr/>
                    <a:lstStyle/>
                    <a:p>
                      <a:pPr algn="l" fontAlgn="t"/>
                      <a:r>
                        <a:rPr lang="tr-TR" sz="2000" b="1">
                          <a:effectLst/>
                        </a:rPr>
                        <a:t> İlçe</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Salihli</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2812">
                <a:tc>
                  <a:txBody>
                    <a:bodyPr/>
                    <a:lstStyle/>
                    <a:p>
                      <a:pPr algn="l" fontAlgn="t"/>
                      <a:r>
                        <a:rPr lang="tr-TR" sz="2000" b="1">
                          <a:effectLst/>
                        </a:rPr>
                        <a:t> Okulun Taban Puanı</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281.0897</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79753">
                <a:tc>
                  <a:txBody>
                    <a:bodyPr/>
                    <a:lstStyle/>
                    <a:p>
                      <a:pPr algn="l" fontAlgn="t"/>
                      <a:r>
                        <a:rPr lang="tr-TR" sz="2000" b="1">
                          <a:effectLst/>
                        </a:rPr>
                        <a:t> Güncel Yüzdelik Dilimi</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45.79</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2812">
                <a:tc>
                  <a:txBody>
                    <a:bodyPr/>
                    <a:lstStyle/>
                    <a:p>
                      <a:pPr algn="l" fontAlgn="t"/>
                      <a:r>
                        <a:rPr lang="tr-TR" sz="2000" b="1">
                          <a:effectLst/>
                        </a:rPr>
                        <a:t> Kontenjan Türü</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Kız/Erkek</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2812">
                <a:tc>
                  <a:txBody>
                    <a:bodyPr/>
                    <a:lstStyle/>
                    <a:p>
                      <a:pPr algn="l" fontAlgn="t"/>
                      <a:r>
                        <a:rPr lang="tr-TR" sz="2000" b="1">
                          <a:effectLst/>
                        </a:rPr>
                        <a:t> Okulun Pansiyonu</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Yok</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2812">
                <a:tc>
                  <a:txBody>
                    <a:bodyPr/>
                    <a:lstStyle/>
                    <a:p>
                      <a:pPr algn="l" fontAlgn="t"/>
                      <a:r>
                        <a:rPr lang="tr-TR" sz="2000" b="1">
                          <a:effectLst/>
                        </a:rPr>
                        <a:t> Okulun Eğitim Süresi</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4 Yıl</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2812">
                <a:tc>
                  <a:txBody>
                    <a:bodyPr/>
                    <a:lstStyle/>
                    <a:p>
                      <a:pPr algn="l" fontAlgn="t"/>
                      <a:r>
                        <a:rPr lang="tr-TR" sz="2000" b="1">
                          <a:effectLst/>
                        </a:rPr>
                        <a:t> Okulun Yabancı Dili</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İngilizce</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2812">
                <a:tc>
                  <a:txBody>
                    <a:bodyPr/>
                    <a:lstStyle/>
                    <a:p>
                      <a:pPr algn="l" fontAlgn="t"/>
                      <a:r>
                        <a:rPr lang="tr-TR" sz="2000" b="1">
                          <a:effectLst/>
                        </a:rPr>
                        <a:t> Devlet okulu mu?</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Evet</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2812">
                <a:tc>
                  <a:txBody>
                    <a:bodyPr/>
                    <a:lstStyle/>
                    <a:p>
                      <a:pPr fontAlgn="t"/>
                      <a:r>
                        <a:rPr lang="tr-TR" sz="2000" dirty="0">
                          <a:effectLst/>
                        </a:rPr>
                        <a:t> </a:t>
                      </a:r>
                      <a:r>
                        <a:rPr lang="tr-TR" sz="2000" b="1" dirty="0">
                          <a:effectLst/>
                        </a:rPr>
                        <a:t>Proje Okulu mu?</a:t>
                      </a:r>
                      <a:endParaRPr lang="tr-TR" sz="20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b="1" dirty="0">
                          <a:effectLst/>
                        </a:rPr>
                        <a:t>Hayır</a:t>
                      </a:r>
                      <a:endParaRPr lang="tr-TR" sz="20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44823">
                <a:tc gridSpan="2">
                  <a:txBody>
                    <a:bodyPr/>
                    <a:lstStyle/>
                    <a:p>
                      <a:pPr algn="ctr" fontAlgn="t"/>
                      <a:r>
                        <a:rPr lang="tr-TR" sz="1800" b="0" i="0" kern="1200" dirty="0" smtClean="0">
                          <a:solidFill>
                            <a:schemeClr val="tx1"/>
                          </a:solidFill>
                          <a:effectLst/>
                          <a:latin typeface="+mn-lt"/>
                          <a:ea typeface="+mn-ea"/>
                          <a:cs typeface="+mn-cs"/>
                        </a:rPr>
                        <a:t> İnşaat Teknolojisi Alanı</a:t>
                      </a:r>
                      <a:endParaRPr lang="tr-TR" sz="20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hMerge="1">
                  <a:txBody>
                    <a:bodyPr/>
                    <a:lstStyle/>
                    <a:p>
                      <a:pPr fontAlgn="t"/>
                      <a:endParaRPr lang="tr-TR" sz="20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706421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fontScale="90000"/>
          </a:bodyPr>
          <a:lstStyle/>
          <a:p>
            <a:r>
              <a:rPr lang="fi-FI" b="1" dirty="0"/>
              <a:t>Kayhan Ergun Mesleki ve Teknik Anadolu </a:t>
            </a:r>
            <a:r>
              <a:rPr lang="fi-FI" b="1" dirty="0" smtClean="0"/>
              <a:t>Lisesi</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793360372"/>
              </p:ext>
            </p:extLst>
          </p:nvPr>
        </p:nvGraphicFramePr>
        <p:xfrm>
          <a:off x="1187621" y="2324100"/>
          <a:ext cx="6696746" cy="3965566"/>
        </p:xfrm>
        <a:graphic>
          <a:graphicData uri="http://schemas.openxmlformats.org/drawingml/2006/table">
            <a:tbl>
              <a:tblPr/>
              <a:tblGrid>
                <a:gridCol w="3348373"/>
                <a:gridCol w="3348373"/>
              </a:tblGrid>
              <a:tr h="222250">
                <a:tc>
                  <a:txBody>
                    <a:bodyPr/>
                    <a:lstStyle/>
                    <a:p>
                      <a:pPr algn="l" fontAlgn="t"/>
                      <a:r>
                        <a:rPr lang="tr-TR" sz="2000" b="1">
                          <a:effectLst/>
                        </a:rPr>
                        <a:t> İl</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b="1">
                          <a:effectLst/>
                        </a:rPr>
                        <a:t>Manisa</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22250">
                <a:tc>
                  <a:txBody>
                    <a:bodyPr/>
                    <a:lstStyle/>
                    <a:p>
                      <a:pPr algn="l" fontAlgn="t"/>
                      <a:r>
                        <a:rPr lang="tr-TR" sz="2000" b="1">
                          <a:effectLst/>
                        </a:rPr>
                        <a:t> İlçe</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Akhisar</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5125">
                <a:tc>
                  <a:txBody>
                    <a:bodyPr/>
                    <a:lstStyle/>
                    <a:p>
                      <a:pPr algn="l" fontAlgn="t"/>
                      <a:r>
                        <a:rPr lang="tr-TR" sz="2000" b="1">
                          <a:effectLst/>
                        </a:rPr>
                        <a:t> Okulun Taban Puanı</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259.5202</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08000">
                <a:tc>
                  <a:txBody>
                    <a:bodyPr/>
                    <a:lstStyle/>
                    <a:p>
                      <a:pPr algn="l" fontAlgn="t"/>
                      <a:r>
                        <a:rPr lang="tr-TR" sz="2000" b="1">
                          <a:effectLst/>
                        </a:rPr>
                        <a:t> Güncel Yüzdelik Dilimi</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57.45</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5125">
                <a:tc>
                  <a:txBody>
                    <a:bodyPr/>
                    <a:lstStyle/>
                    <a:p>
                      <a:pPr algn="l" fontAlgn="t"/>
                      <a:r>
                        <a:rPr lang="tr-TR" sz="2000" b="1">
                          <a:effectLst/>
                        </a:rPr>
                        <a:t> Kontenjan Türü</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Kız/Erkek</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5125">
                <a:tc>
                  <a:txBody>
                    <a:bodyPr/>
                    <a:lstStyle/>
                    <a:p>
                      <a:pPr algn="l" fontAlgn="t"/>
                      <a:r>
                        <a:rPr lang="tr-TR" sz="2000" b="1">
                          <a:effectLst/>
                        </a:rPr>
                        <a:t> Okulun Pansiyonu</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Yok</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5125">
                <a:tc>
                  <a:txBody>
                    <a:bodyPr/>
                    <a:lstStyle/>
                    <a:p>
                      <a:pPr algn="l" fontAlgn="t"/>
                      <a:r>
                        <a:rPr lang="tr-TR" sz="2000" b="1">
                          <a:effectLst/>
                        </a:rPr>
                        <a:t> Okulun Eğitim Süresi</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4 Yıl</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5125">
                <a:tc>
                  <a:txBody>
                    <a:bodyPr/>
                    <a:lstStyle/>
                    <a:p>
                      <a:pPr algn="l" fontAlgn="t"/>
                      <a:r>
                        <a:rPr lang="tr-TR" sz="2000" b="1">
                          <a:effectLst/>
                        </a:rPr>
                        <a:t> Okulun Yabancı Dili</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İngilizce</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5125">
                <a:tc>
                  <a:txBody>
                    <a:bodyPr/>
                    <a:lstStyle/>
                    <a:p>
                      <a:pPr algn="l" fontAlgn="t"/>
                      <a:r>
                        <a:rPr lang="tr-TR" sz="2000" b="1">
                          <a:effectLst/>
                        </a:rPr>
                        <a:t> Devlet okulu mu?</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Evet</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5125">
                <a:tc>
                  <a:txBody>
                    <a:bodyPr/>
                    <a:lstStyle/>
                    <a:p>
                      <a:pPr fontAlgn="t"/>
                      <a:r>
                        <a:rPr lang="tr-TR" sz="2000">
                          <a:effectLst/>
                        </a:rPr>
                        <a:t> </a:t>
                      </a:r>
                      <a:r>
                        <a:rPr lang="tr-TR" sz="2000" b="1">
                          <a:effectLst/>
                        </a:rPr>
                        <a:t>Proje Okulu mu?</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b="1" dirty="0">
                          <a:effectLst/>
                        </a:rPr>
                        <a:t>Hayır</a:t>
                      </a:r>
                      <a:endParaRPr lang="tr-TR" sz="20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2924989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Cahit </a:t>
            </a:r>
            <a:r>
              <a:rPr lang="tr-TR" b="1" dirty="0" err="1"/>
              <a:t>Gönlübol</a:t>
            </a:r>
            <a:r>
              <a:rPr lang="tr-TR" b="1" dirty="0"/>
              <a:t> Mesleki ve Teknik Anadolu </a:t>
            </a:r>
            <a:r>
              <a:rPr lang="tr-TR" b="1" dirty="0" smtClean="0"/>
              <a:t>Lisesi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83676837"/>
              </p:ext>
            </p:extLst>
          </p:nvPr>
        </p:nvGraphicFramePr>
        <p:xfrm>
          <a:off x="1115616" y="2308788"/>
          <a:ext cx="6101838" cy="3938620"/>
        </p:xfrm>
        <a:graphic>
          <a:graphicData uri="http://schemas.openxmlformats.org/drawingml/2006/table">
            <a:tbl>
              <a:tblPr/>
              <a:tblGrid>
                <a:gridCol w="3050919"/>
                <a:gridCol w="3050919"/>
              </a:tblGrid>
              <a:tr h="350837">
                <a:tc>
                  <a:txBody>
                    <a:bodyPr/>
                    <a:lstStyle/>
                    <a:p>
                      <a:pPr algn="l" fontAlgn="t"/>
                      <a:r>
                        <a:rPr lang="tr-TR" sz="1500" b="1">
                          <a:effectLst/>
                        </a:rPr>
                        <a:t> İl</a:t>
                      </a:r>
                      <a:endParaRPr lang="tr-TR" sz="15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1500" b="1">
                          <a:effectLst/>
                        </a:rPr>
                        <a:t>Manisa</a:t>
                      </a:r>
                      <a:endParaRPr lang="tr-TR" sz="15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50837">
                <a:tc>
                  <a:txBody>
                    <a:bodyPr/>
                    <a:lstStyle/>
                    <a:p>
                      <a:pPr algn="l" fontAlgn="t"/>
                      <a:r>
                        <a:rPr lang="tr-TR" sz="1500" b="1">
                          <a:effectLst/>
                        </a:rPr>
                        <a:t> İlçe</a:t>
                      </a:r>
                      <a:endParaRPr lang="tr-TR" sz="15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500">
                          <a:effectLst/>
                        </a:rPr>
                        <a:t>Turgutlu</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50837">
                <a:tc>
                  <a:txBody>
                    <a:bodyPr/>
                    <a:lstStyle/>
                    <a:p>
                      <a:pPr algn="l" fontAlgn="t"/>
                      <a:r>
                        <a:rPr lang="tr-TR" sz="1500" b="1">
                          <a:effectLst/>
                        </a:rPr>
                        <a:t> Okulun Taban Puanı</a:t>
                      </a:r>
                      <a:endParaRPr lang="tr-TR" sz="15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1500">
                          <a:effectLst/>
                        </a:rPr>
                        <a:t>185.6141</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50837">
                <a:tc>
                  <a:txBody>
                    <a:bodyPr/>
                    <a:lstStyle/>
                    <a:p>
                      <a:pPr algn="l" fontAlgn="t"/>
                      <a:r>
                        <a:rPr lang="tr-TR" sz="1500" b="1">
                          <a:effectLst/>
                        </a:rPr>
                        <a:t> Güncel Yüzdelik Dilimi</a:t>
                      </a:r>
                      <a:endParaRPr lang="tr-TR" sz="15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500">
                          <a:effectLst/>
                        </a:rPr>
                        <a:t>97.79</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50837">
                <a:tc>
                  <a:txBody>
                    <a:bodyPr/>
                    <a:lstStyle/>
                    <a:p>
                      <a:pPr algn="l" fontAlgn="t"/>
                      <a:r>
                        <a:rPr lang="tr-TR" sz="1500" b="1">
                          <a:effectLst/>
                        </a:rPr>
                        <a:t> Kontenjan Türü</a:t>
                      </a:r>
                      <a:endParaRPr lang="tr-TR" sz="15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1500">
                          <a:effectLst/>
                        </a:rPr>
                        <a:t>Kız</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50837">
                <a:tc>
                  <a:txBody>
                    <a:bodyPr/>
                    <a:lstStyle/>
                    <a:p>
                      <a:pPr algn="l" fontAlgn="t"/>
                      <a:r>
                        <a:rPr lang="tr-TR" sz="1500" b="1">
                          <a:effectLst/>
                        </a:rPr>
                        <a:t> Okulun Pansiyonu</a:t>
                      </a:r>
                      <a:endParaRPr lang="tr-TR" sz="15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500">
                          <a:effectLst/>
                        </a:rPr>
                        <a:t>Yok</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50837">
                <a:tc>
                  <a:txBody>
                    <a:bodyPr/>
                    <a:lstStyle/>
                    <a:p>
                      <a:pPr algn="l" fontAlgn="t"/>
                      <a:r>
                        <a:rPr lang="tr-TR" sz="1500" b="1">
                          <a:effectLst/>
                        </a:rPr>
                        <a:t> Okulun Eğitim Süresi</a:t>
                      </a:r>
                      <a:endParaRPr lang="tr-TR" sz="15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1500">
                          <a:effectLst/>
                        </a:rPr>
                        <a:t>4 Yıl</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50837">
                <a:tc>
                  <a:txBody>
                    <a:bodyPr/>
                    <a:lstStyle/>
                    <a:p>
                      <a:pPr algn="l" fontAlgn="t"/>
                      <a:r>
                        <a:rPr lang="tr-TR" sz="1500" b="1">
                          <a:effectLst/>
                        </a:rPr>
                        <a:t> Okulun Yabancı Dili</a:t>
                      </a:r>
                      <a:endParaRPr lang="tr-TR" sz="15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500">
                          <a:effectLst/>
                        </a:rPr>
                        <a:t>İngilizce</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50837">
                <a:tc>
                  <a:txBody>
                    <a:bodyPr/>
                    <a:lstStyle/>
                    <a:p>
                      <a:pPr algn="l" fontAlgn="t"/>
                      <a:r>
                        <a:rPr lang="tr-TR" sz="1500" b="1">
                          <a:effectLst/>
                        </a:rPr>
                        <a:t> Devlet okulu mu?</a:t>
                      </a:r>
                      <a:endParaRPr lang="tr-TR" sz="15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tr-TR" sz="1500">
                          <a:effectLst/>
                        </a:rPr>
                        <a:t>Evet</a:t>
                      </a: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50837">
                <a:tc>
                  <a:txBody>
                    <a:bodyPr/>
                    <a:lstStyle/>
                    <a:p>
                      <a:pPr fontAlgn="t"/>
                      <a:r>
                        <a:rPr lang="tr-TR" sz="1500">
                          <a:effectLst/>
                        </a:rPr>
                        <a:t> </a:t>
                      </a:r>
                      <a:r>
                        <a:rPr lang="tr-TR" sz="1500" b="1">
                          <a:effectLst/>
                        </a:rPr>
                        <a:t>Proje Okulu mu?</a:t>
                      </a:r>
                      <a:endParaRPr lang="tr-TR" sz="150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500" b="1" dirty="0">
                          <a:effectLst/>
                        </a:rPr>
                        <a:t>Hayır</a:t>
                      </a:r>
                      <a:endParaRPr lang="tr-TR" sz="1500" dirty="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50837">
                <a:tc gridSpan="2">
                  <a:txBody>
                    <a:bodyPr/>
                    <a:lstStyle/>
                    <a:p>
                      <a:pPr algn="ctr" fontAlgn="t"/>
                      <a:r>
                        <a:rPr lang="es-ES" sz="1800" b="0" i="0" kern="1200" dirty="0" smtClean="0">
                          <a:solidFill>
                            <a:schemeClr val="tx1"/>
                          </a:solidFill>
                          <a:effectLst/>
                          <a:latin typeface="+mn-lt"/>
                          <a:ea typeface="+mn-ea"/>
                          <a:cs typeface="+mn-cs"/>
                        </a:rPr>
                        <a:t> Hasta ve Yaşlı Hizmetleri Alanı</a:t>
                      </a:r>
                      <a:endParaRPr lang="tr-TR" sz="1500" dirty="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hMerge="1">
                  <a:txBody>
                    <a:bodyPr/>
                    <a:lstStyle/>
                    <a:p>
                      <a:pPr fontAlgn="t"/>
                      <a:endParaRPr lang="tr-TR" sz="1500" dirty="0">
                        <a:effectLst/>
                      </a:endParaRPr>
                    </a:p>
                  </a:txBody>
                  <a:tcPr marL="62650" marR="62650" marT="62650" marB="626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68356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Hasan Ferdi Turgutlu Mesleki ve Teknik Anadolu </a:t>
            </a:r>
            <a:r>
              <a:rPr lang="tr-TR" b="1" dirty="0" smtClean="0"/>
              <a:t>Lisesi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454583918"/>
              </p:ext>
            </p:extLst>
          </p:nvPr>
        </p:nvGraphicFramePr>
        <p:xfrm>
          <a:off x="1259629" y="2324100"/>
          <a:ext cx="6840762" cy="4330691"/>
        </p:xfrm>
        <a:graphic>
          <a:graphicData uri="http://schemas.openxmlformats.org/drawingml/2006/table">
            <a:tbl>
              <a:tblPr/>
              <a:tblGrid>
                <a:gridCol w="3420381"/>
                <a:gridCol w="3420381"/>
              </a:tblGrid>
              <a:tr h="222250">
                <a:tc>
                  <a:txBody>
                    <a:bodyPr/>
                    <a:lstStyle/>
                    <a:p>
                      <a:pPr algn="l" fontAlgn="t"/>
                      <a:r>
                        <a:rPr lang="tr-TR" sz="2000" b="1" dirty="0">
                          <a:effectLst/>
                        </a:rPr>
                        <a:t> İl</a:t>
                      </a:r>
                      <a:endParaRPr lang="tr-TR" sz="20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b="1">
                          <a:effectLst/>
                        </a:rPr>
                        <a:t>Manisa</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22250">
                <a:tc>
                  <a:txBody>
                    <a:bodyPr/>
                    <a:lstStyle/>
                    <a:p>
                      <a:pPr algn="l" fontAlgn="t"/>
                      <a:r>
                        <a:rPr lang="tr-TR" sz="2000" b="1">
                          <a:effectLst/>
                        </a:rPr>
                        <a:t> İlçe</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Turgutlu</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5125">
                <a:tc>
                  <a:txBody>
                    <a:bodyPr/>
                    <a:lstStyle/>
                    <a:p>
                      <a:pPr algn="l" fontAlgn="t"/>
                      <a:r>
                        <a:rPr lang="tr-TR" sz="2000" b="1">
                          <a:effectLst/>
                        </a:rPr>
                        <a:t> Okulun Taban Puanı</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250.8155</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08000">
                <a:tc>
                  <a:txBody>
                    <a:bodyPr/>
                    <a:lstStyle/>
                    <a:p>
                      <a:pPr algn="l" fontAlgn="t"/>
                      <a:r>
                        <a:rPr lang="tr-TR" sz="2000" b="1">
                          <a:effectLst/>
                        </a:rPr>
                        <a:t> Güncel Yüzdelik Dilimi</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62.69</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5125">
                <a:tc>
                  <a:txBody>
                    <a:bodyPr/>
                    <a:lstStyle/>
                    <a:p>
                      <a:pPr algn="l" fontAlgn="t"/>
                      <a:r>
                        <a:rPr lang="tr-TR" sz="2000" b="1">
                          <a:effectLst/>
                        </a:rPr>
                        <a:t> Kontenjan Türü</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Kız/Erkek</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5125">
                <a:tc>
                  <a:txBody>
                    <a:bodyPr/>
                    <a:lstStyle/>
                    <a:p>
                      <a:pPr algn="l" fontAlgn="t"/>
                      <a:r>
                        <a:rPr lang="tr-TR" sz="2000" b="1">
                          <a:effectLst/>
                        </a:rPr>
                        <a:t> Okulun Pansiyonu</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Yok</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5125">
                <a:tc>
                  <a:txBody>
                    <a:bodyPr/>
                    <a:lstStyle/>
                    <a:p>
                      <a:pPr algn="l" fontAlgn="t"/>
                      <a:r>
                        <a:rPr lang="tr-TR" sz="2000" b="1">
                          <a:effectLst/>
                        </a:rPr>
                        <a:t> Okulun Eğitim Süresi</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4 Yıl</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5125">
                <a:tc>
                  <a:txBody>
                    <a:bodyPr/>
                    <a:lstStyle/>
                    <a:p>
                      <a:pPr algn="l" fontAlgn="t"/>
                      <a:r>
                        <a:rPr lang="tr-TR" sz="2000" b="1">
                          <a:effectLst/>
                        </a:rPr>
                        <a:t> Okulun Yabancı Dili</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İngilizce</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5125">
                <a:tc>
                  <a:txBody>
                    <a:bodyPr/>
                    <a:lstStyle/>
                    <a:p>
                      <a:pPr algn="l" fontAlgn="t"/>
                      <a:r>
                        <a:rPr lang="tr-TR" sz="2000" b="1">
                          <a:effectLst/>
                        </a:rPr>
                        <a:t> Devlet okulu mu?</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Evet</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5125">
                <a:tc>
                  <a:txBody>
                    <a:bodyPr/>
                    <a:lstStyle/>
                    <a:p>
                      <a:pPr fontAlgn="t"/>
                      <a:r>
                        <a:rPr lang="tr-TR" sz="2000" dirty="0">
                          <a:effectLst/>
                        </a:rPr>
                        <a:t> </a:t>
                      </a:r>
                      <a:r>
                        <a:rPr lang="tr-TR" sz="2000" b="1" dirty="0">
                          <a:effectLst/>
                        </a:rPr>
                        <a:t>Proje Okulu mu?</a:t>
                      </a:r>
                      <a:endParaRPr lang="tr-TR" sz="20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b="1" dirty="0" smtClean="0">
                          <a:effectLst/>
                        </a:rPr>
                        <a:t>Hayır</a:t>
                      </a:r>
                      <a:endParaRPr lang="tr-TR" sz="20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5125">
                <a:tc gridSpan="2">
                  <a:txBody>
                    <a:bodyPr/>
                    <a:lstStyle/>
                    <a:p>
                      <a:pPr algn="ctr" fontAlgn="t"/>
                      <a:r>
                        <a:rPr lang="tr-TR" sz="1800" b="0" i="0" kern="1200" dirty="0" smtClean="0">
                          <a:solidFill>
                            <a:schemeClr val="tx1"/>
                          </a:solidFill>
                          <a:effectLst/>
                          <a:latin typeface="+mn-lt"/>
                          <a:ea typeface="+mn-ea"/>
                          <a:cs typeface="+mn-cs"/>
                        </a:rPr>
                        <a:t> Elektrik-Elektronik Teknolojisi Alanı</a:t>
                      </a:r>
                      <a:endParaRPr lang="tr-TR" sz="20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hMerge="1">
                  <a:txBody>
                    <a:bodyPr/>
                    <a:lstStyle/>
                    <a:p>
                      <a:pPr fontAlgn="t"/>
                      <a:endParaRPr lang="tr-TR" sz="20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638994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fi-FI" b="1" dirty="0"/>
              <a:t>Manisa Mesleki ve Teknik Anadolu </a:t>
            </a:r>
            <a:r>
              <a:rPr lang="fi-FI" b="1" dirty="0" smtClean="0"/>
              <a:t>Lisesi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907275117"/>
              </p:ext>
            </p:extLst>
          </p:nvPr>
        </p:nvGraphicFramePr>
        <p:xfrm>
          <a:off x="899591" y="2324100"/>
          <a:ext cx="7200800" cy="4136388"/>
        </p:xfrm>
        <a:graphic>
          <a:graphicData uri="http://schemas.openxmlformats.org/drawingml/2006/table">
            <a:tbl>
              <a:tblPr/>
              <a:tblGrid>
                <a:gridCol w="3600400"/>
                <a:gridCol w="3600400"/>
              </a:tblGrid>
              <a:tr h="222250">
                <a:tc>
                  <a:txBody>
                    <a:bodyPr/>
                    <a:lstStyle/>
                    <a:p>
                      <a:pPr algn="l" fontAlgn="t"/>
                      <a:r>
                        <a:rPr lang="tr-TR" sz="1800" b="1" dirty="0">
                          <a:effectLst/>
                        </a:rPr>
                        <a:t>İl</a:t>
                      </a:r>
                      <a:endParaRPr lang="tr-TR" sz="18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1800" b="1">
                          <a:effectLst/>
                        </a:rPr>
                        <a:t>Manisa</a:t>
                      </a:r>
                      <a:endParaRPr lang="tr-TR" sz="18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22250">
                <a:tc>
                  <a:txBody>
                    <a:bodyPr/>
                    <a:lstStyle/>
                    <a:p>
                      <a:pPr algn="l" fontAlgn="t"/>
                      <a:r>
                        <a:rPr lang="tr-TR" sz="1800" b="1">
                          <a:effectLst/>
                        </a:rPr>
                        <a:t> İlçe</a:t>
                      </a:r>
                      <a:endParaRPr lang="tr-TR" sz="18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a:effectLst/>
                        </a:rPr>
                        <a:t>Şehzadeler</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5125">
                <a:tc>
                  <a:txBody>
                    <a:bodyPr/>
                    <a:lstStyle/>
                    <a:p>
                      <a:pPr algn="l" fontAlgn="t"/>
                      <a:r>
                        <a:rPr lang="tr-TR" sz="1800" b="1">
                          <a:effectLst/>
                        </a:rPr>
                        <a:t> Okulun Taban Puanı</a:t>
                      </a:r>
                      <a:endParaRPr lang="tr-TR" sz="18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1800">
                          <a:effectLst/>
                        </a:rPr>
                        <a:t>251.8248</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08000">
                <a:tc>
                  <a:txBody>
                    <a:bodyPr/>
                    <a:lstStyle/>
                    <a:p>
                      <a:pPr algn="l" fontAlgn="t"/>
                      <a:r>
                        <a:rPr lang="tr-TR" sz="1800" b="1">
                          <a:effectLst/>
                        </a:rPr>
                        <a:t> Güncel Yüzdelik Dilimi</a:t>
                      </a:r>
                      <a:endParaRPr lang="tr-TR" sz="18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a:effectLst/>
                        </a:rPr>
                        <a:t>62.06</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5125">
                <a:tc>
                  <a:txBody>
                    <a:bodyPr/>
                    <a:lstStyle/>
                    <a:p>
                      <a:pPr algn="l" fontAlgn="t"/>
                      <a:r>
                        <a:rPr lang="tr-TR" sz="1800" b="1">
                          <a:effectLst/>
                        </a:rPr>
                        <a:t> Kontenjan Türü</a:t>
                      </a:r>
                      <a:endParaRPr lang="tr-TR" sz="18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1800">
                          <a:effectLst/>
                        </a:rPr>
                        <a:t>Kız/Erkek</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5125">
                <a:tc>
                  <a:txBody>
                    <a:bodyPr/>
                    <a:lstStyle/>
                    <a:p>
                      <a:pPr algn="l" fontAlgn="t"/>
                      <a:r>
                        <a:rPr lang="tr-TR" sz="1800" b="1">
                          <a:effectLst/>
                        </a:rPr>
                        <a:t> Okulun Pansiyonu</a:t>
                      </a:r>
                      <a:endParaRPr lang="tr-TR" sz="18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a:effectLst/>
                        </a:rPr>
                        <a:t>Yok</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5125">
                <a:tc>
                  <a:txBody>
                    <a:bodyPr/>
                    <a:lstStyle/>
                    <a:p>
                      <a:pPr algn="l" fontAlgn="t"/>
                      <a:r>
                        <a:rPr lang="tr-TR" sz="1800" b="1">
                          <a:effectLst/>
                        </a:rPr>
                        <a:t> Okulun Eğitim Süresi</a:t>
                      </a:r>
                      <a:endParaRPr lang="tr-TR" sz="18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1800">
                          <a:effectLst/>
                        </a:rPr>
                        <a:t>4 Yıl</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5125">
                <a:tc>
                  <a:txBody>
                    <a:bodyPr/>
                    <a:lstStyle/>
                    <a:p>
                      <a:pPr algn="l" fontAlgn="t"/>
                      <a:r>
                        <a:rPr lang="tr-TR" sz="1800" b="1">
                          <a:effectLst/>
                        </a:rPr>
                        <a:t> Okulun Yabancı Dili</a:t>
                      </a:r>
                      <a:endParaRPr lang="tr-TR" sz="18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a:effectLst/>
                        </a:rPr>
                        <a:t>İngilizce</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5125">
                <a:tc>
                  <a:txBody>
                    <a:bodyPr/>
                    <a:lstStyle/>
                    <a:p>
                      <a:pPr algn="l" fontAlgn="t"/>
                      <a:r>
                        <a:rPr lang="tr-TR" sz="1800" b="1">
                          <a:effectLst/>
                        </a:rPr>
                        <a:t> Devlet okulu mu?</a:t>
                      </a:r>
                      <a:endParaRPr lang="tr-TR" sz="18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1800">
                          <a:effectLst/>
                        </a:rPr>
                        <a:t>Evet</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5125">
                <a:tc>
                  <a:txBody>
                    <a:bodyPr/>
                    <a:lstStyle/>
                    <a:p>
                      <a:pPr fontAlgn="t"/>
                      <a:r>
                        <a:rPr lang="tr-TR" sz="1800" dirty="0">
                          <a:effectLst/>
                        </a:rPr>
                        <a:t> </a:t>
                      </a:r>
                      <a:r>
                        <a:rPr lang="tr-TR" sz="1800" b="1" dirty="0">
                          <a:effectLst/>
                        </a:rPr>
                        <a:t>Proje Okulu mu?</a:t>
                      </a:r>
                      <a:endParaRPr lang="tr-TR" sz="18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1800" b="1" dirty="0">
                          <a:effectLst/>
                        </a:rPr>
                        <a:t>Hayır</a:t>
                      </a:r>
                      <a:endParaRPr lang="tr-TR" sz="18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65125">
                <a:tc gridSpan="2">
                  <a:txBody>
                    <a:bodyPr/>
                    <a:lstStyle/>
                    <a:p>
                      <a:pPr algn="ctr" fontAlgn="t"/>
                      <a:r>
                        <a:rPr lang="tr-TR" sz="1800" b="0" i="0" kern="1200" dirty="0" smtClean="0">
                          <a:solidFill>
                            <a:schemeClr val="tx1"/>
                          </a:solidFill>
                          <a:effectLst/>
                          <a:latin typeface="+mn-lt"/>
                          <a:ea typeface="+mn-ea"/>
                          <a:cs typeface="+mn-cs"/>
                        </a:rPr>
                        <a:t> Makine Teknolojisi Alanı</a:t>
                      </a:r>
                      <a:endParaRPr lang="tr-TR" sz="18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hMerge="1">
                  <a:txBody>
                    <a:bodyPr/>
                    <a:lstStyle/>
                    <a:p>
                      <a:pPr fontAlgn="t"/>
                      <a:endParaRPr lang="tr-TR" sz="9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3843774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smtClean="0"/>
              <a:t>BENİ DİNLEDİĞİNİZ İÇİN;</a:t>
            </a:r>
            <a:endParaRPr lang="tr-TR" dirty="0"/>
          </a:p>
        </p:txBody>
      </p:sp>
      <p:pic>
        <p:nvPicPr>
          <p:cNvPr id="28674" name="Picture 2" descr="C:\Users\Q\Desktop\indi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276872"/>
            <a:ext cx="4626818"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717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608" y="980728"/>
            <a:ext cx="7643192" cy="537483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buNone/>
            </a:pPr>
            <a:r>
              <a:rPr 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MANİSA’DA  </a:t>
            </a:r>
            <a:r>
              <a:rPr 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BULUNAN FEN LİSELERİ</a:t>
            </a:r>
          </a:p>
          <a:p>
            <a:pPr>
              <a:buNone/>
            </a:pPr>
            <a:endPar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Font typeface="Wingdings" pitchFamily="2" charset="2"/>
              <a:buChar char="ü"/>
            </a:pPr>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rPr>
              <a:t> Manisa Fen </a:t>
            </a: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rPr>
              <a:t>Lisesi</a:t>
            </a:r>
            <a:endPar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Font typeface="Wingdings" pitchFamily="2" charset="2"/>
              <a:buChar char="ü"/>
            </a:pPr>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rPr>
              <a:t> Halil Kale Fen </a:t>
            </a: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rPr>
              <a:t>Lisesi</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Font typeface="Wingdings" pitchFamily="2" charset="2"/>
              <a:buChar char="ü"/>
            </a:pP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4"/>
              </a:rPr>
              <a:t>Macide-Ramiz </a:t>
            </a:r>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4"/>
              </a:rPr>
              <a:t>Taşkınlar Fen </a:t>
            </a: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4"/>
              </a:rPr>
              <a:t>Lisesi</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Font typeface="Wingdings" pitchFamily="2" charset="2"/>
              <a:buChar char="ü"/>
            </a:pPr>
            <a:r>
              <a:rPr lang="sv-SE"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5"/>
              </a:rPr>
              <a:t>Manisa </a:t>
            </a:r>
            <a:r>
              <a:rPr lang="sv-SE"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5"/>
              </a:rPr>
              <a:t>TOBB Bülent Koşmaz Fen </a:t>
            </a:r>
            <a:r>
              <a:rPr lang="sv-SE"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5"/>
              </a:rPr>
              <a:t>Lisesi</a:t>
            </a:r>
            <a:endPar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Font typeface="Wingdings" pitchFamily="2" charset="2"/>
              <a:buChar char="ü"/>
            </a:pPr>
            <a:r>
              <a:rPr lang="it-IT"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6"/>
              </a:rPr>
              <a:t> Soma Borsa İstanbul Fen </a:t>
            </a:r>
            <a:r>
              <a:rPr lang="it-IT"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6"/>
              </a:rPr>
              <a:t>Lisesi</a:t>
            </a:r>
            <a:endPar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Font typeface="Wingdings" pitchFamily="2" charset="2"/>
              <a:buChar char="ü"/>
            </a:pPr>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7"/>
              </a:rPr>
              <a:t>Alaşehir Fen Lisesi</a:t>
            </a:r>
            <a:endPar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332656"/>
            <a:ext cx="7024744" cy="1143000"/>
          </a:xfrm>
        </p:spPr>
        <p:txBody>
          <a:bodyPr/>
          <a:lstStyle/>
          <a:p>
            <a:r>
              <a:rPr lang="tr-TR" dirty="0" smtClean="0"/>
              <a:t>MANİSA FEN LİSESİ</a:t>
            </a:r>
            <a:endParaRPr lang="tr-TR" dirty="0"/>
          </a:p>
        </p:txBody>
      </p:sp>
      <p:sp>
        <p:nvSpPr>
          <p:cNvPr id="3" name="İçerik Yer Tutucusu 2"/>
          <p:cNvSpPr>
            <a:spLocks noGrp="1"/>
          </p:cNvSpPr>
          <p:nvPr>
            <p:ph idx="1"/>
          </p:nvPr>
        </p:nvSpPr>
        <p:spPr/>
        <p:txBody>
          <a:bodyPr/>
          <a:lstStyle/>
          <a:p>
            <a:endParaRPr lang="tr-TR"/>
          </a:p>
        </p:txBody>
      </p:sp>
      <p:pic>
        <p:nvPicPr>
          <p:cNvPr id="2050" name="Picture 2" descr="C:\Users\Q\Desktop\161r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1"/>
            <a:ext cx="7560840" cy="482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109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MANİSA </a:t>
            </a:r>
            <a:r>
              <a:rPr lang="tr-TR" dirty="0" smtClean="0"/>
              <a:t>FEN LİSESİ</a:t>
            </a:r>
            <a:endParaRPr lang="tr-TR" dirty="0"/>
          </a:p>
        </p:txBody>
      </p:sp>
      <p:graphicFrame>
        <p:nvGraphicFramePr>
          <p:cNvPr id="7" name="Tablo 6"/>
          <p:cNvGraphicFramePr>
            <a:graphicFrameLocks noGrp="1"/>
          </p:cNvGraphicFramePr>
          <p:nvPr>
            <p:extLst>
              <p:ext uri="{D42A27DB-BD31-4B8C-83A1-F6EECF244321}">
                <p14:modId xmlns:p14="http://schemas.microsoft.com/office/powerpoint/2010/main" val="1070231835"/>
              </p:ext>
            </p:extLst>
          </p:nvPr>
        </p:nvGraphicFramePr>
        <p:xfrm>
          <a:off x="1043608" y="2492898"/>
          <a:ext cx="7488832" cy="3594717"/>
        </p:xfrm>
        <a:graphic>
          <a:graphicData uri="http://schemas.openxmlformats.org/drawingml/2006/table">
            <a:tbl>
              <a:tblPr/>
              <a:tblGrid>
                <a:gridCol w="3744416"/>
                <a:gridCol w="3744416"/>
              </a:tblGrid>
              <a:tr h="228080">
                <a:tc>
                  <a:txBody>
                    <a:bodyPr/>
                    <a:lstStyle/>
                    <a:p>
                      <a:pPr algn="l" fontAlgn="t"/>
                      <a:r>
                        <a:rPr lang="tr-TR" sz="2000" b="1" dirty="0">
                          <a:effectLst/>
                        </a:rPr>
                        <a:t> İl</a:t>
                      </a:r>
                      <a:endParaRPr lang="tr-TR" sz="20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b="1">
                          <a:effectLst/>
                        </a:rPr>
                        <a:t>Manisa</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28080">
                <a:tc>
                  <a:txBody>
                    <a:bodyPr/>
                    <a:lstStyle/>
                    <a:p>
                      <a:pPr algn="l" fontAlgn="t"/>
                      <a:r>
                        <a:rPr lang="tr-TR" sz="2000" b="1">
                          <a:effectLst/>
                        </a:rPr>
                        <a:t> İlçe</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Yunusemre</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74702">
                <a:tc>
                  <a:txBody>
                    <a:bodyPr/>
                    <a:lstStyle/>
                    <a:p>
                      <a:pPr algn="l" fontAlgn="t"/>
                      <a:r>
                        <a:rPr lang="tr-TR" sz="2000" b="1" dirty="0">
                          <a:effectLst/>
                        </a:rPr>
                        <a:t> Okulun Taban Puanı</a:t>
                      </a:r>
                      <a:endParaRPr lang="tr-TR" sz="20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467.2649</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21325">
                <a:tc>
                  <a:txBody>
                    <a:bodyPr/>
                    <a:lstStyle/>
                    <a:p>
                      <a:pPr algn="l" fontAlgn="t"/>
                      <a:r>
                        <a:rPr lang="tr-TR" sz="2000" b="1">
                          <a:effectLst/>
                        </a:rPr>
                        <a:t> Güncel Yüzdelik Dilimi</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0.73</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74702">
                <a:tc>
                  <a:txBody>
                    <a:bodyPr/>
                    <a:lstStyle/>
                    <a:p>
                      <a:pPr algn="l" fontAlgn="t"/>
                      <a:r>
                        <a:rPr lang="tr-TR" sz="2000" b="1">
                          <a:effectLst/>
                        </a:rPr>
                        <a:t> Kontenjan Türü</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Kız/Erkek</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74702">
                <a:tc>
                  <a:txBody>
                    <a:bodyPr/>
                    <a:lstStyle/>
                    <a:p>
                      <a:pPr algn="l" fontAlgn="t"/>
                      <a:r>
                        <a:rPr lang="tr-TR" sz="2000" b="1">
                          <a:effectLst/>
                        </a:rPr>
                        <a:t> Okulun Pansiyonu</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Kız/Erkek</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74702">
                <a:tc>
                  <a:txBody>
                    <a:bodyPr/>
                    <a:lstStyle/>
                    <a:p>
                      <a:pPr algn="l" fontAlgn="t"/>
                      <a:r>
                        <a:rPr lang="tr-TR" sz="2000" b="1">
                          <a:effectLst/>
                        </a:rPr>
                        <a:t> Okulun Eğitim Süresi</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a:effectLst/>
                        </a:rPr>
                        <a:t>4 Yıl</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74702">
                <a:tc>
                  <a:txBody>
                    <a:bodyPr/>
                    <a:lstStyle/>
                    <a:p>
                      <a:pPr algn="l" fontAlgn="t"/>
                      <a:r>
                        <a:rPr lang="tr-TR" sz="2000" b="1">
                          <a:effectLst/>
                        </a:rPr>
                        <a:t> Okulun Yabancı Dili</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000">
                          <a:effectLst/>
                        </a:rPr>
                        <a:t>İngilizce</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74702">
                <a:tc>
                  <a:txBody>
                    <a:bodyPr/>
                    <a:lstStyle/>
                    <a:p>
                      <a:pPr algn="l" fontAlgn="t"/>
                      <a:r>
                        <a:rPr lang="tr-TR" sz="2000" b="1">
                          <a:effectLst/>
                        </a:rPr>
                        <a:t> Devlet okulu mu?</a:t>
                      </a:r>
                      <a:endParaRPr lang="tr-TR" sz="20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000" dirty="0">
                          <a:effectLst/>
                        </a:rPr>
                        <a:t>Evet</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66192" y="476672"/>
            <a:ext cx="7787208" cy="1426464"/>
          </a:xfrm>
        </p:spPr>
        <p:txBody>
          <a:bodyPr/>
          <a:lstStyle/>
          <a:p>
            <a:pPr algn="ctr"/>
            <a:r>
              <a:rPr lang="tr-TR" dirty="0" smtClean="0"/>
              <a:t>HALİL KALE FEN </a:t>
            </a:r>
            <a:r>
              <a:rPr lang="tr-TR" dirty="0" smtClean="0"/>
              <a:t>LİSESİ</a:t>
            </a:r>
            <a:br>
              <a:rPr lang="tr-TR" dirty="0" smtClean="0"/>
            </a:br>
            <a:endParaRPr lang="tr-TR" dirty="0"/>
          </a:p>
        </p:txBody>
      </p:sp>
      <p:sp>
        <p:nvSpPr>
          <p:cNvPr id="3" name="İçerik Yer Tutucusu 2"/>
          <p:cNvSpPr>
            <a:spLocks noGrp="1"/>
          </p:cNvSpPr>
          <p:nvPr>
            <p:ph idx="1"/>
          </p:nvPr>
        </p:nvSpPr>
        <p:spPr/>
        <p:txBody>
          <a:bodyPr/>
          <a:lstStyle/>
          <a:p>
            <a:endParaRPr lang="tr-TR"/>
          </a:p>
        </p:txBody>
      </p:sp>
      <p:pic>
        <p:nvPicPr>
          <p:cNvPr id="4098" name="Picture 2" descr="C:\Users\Q\Desktop\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22388"/>
            <a:ext cx="7162800" cy="4213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188640"/>
            <a:ext cx="7931224" cy="1237824"/>
          </a:xfrm>
        </p:spPr>
        <p:txBody>
          <a:bodyPr/>
          <a:lstStyle/>
          <a:p>
            <a:pPr algn="ctr"/>
            <a:r>
              <a:rPr lang="tr-TR" dirty="0" smtClean="0"/>
              <a:t>HALİL KALE FEN </a:t>
            </a:r>
            <a:r>
              <a:rPr lang="tr-TR" dirty="0" smtClean="0"/>
              <a:t>LİSESİ</a:t>
            </a:r>
            <a:endParaRPr lang="tr-TR" dirty="0"/>
          </a:p>
        </p:txBody>
      </p:sp>
      <p:graphicFrame>
        <p:nvGraphicFramePr>
          <p:cNvPr id="6" name="Tablo 5"/>
          <p:cNvGraphicFramePr>
            <a:graphicFrameLocks noGrp="1"/>
          </p:cNvGraphicFramePr>
          <p:nvPr>
            <p:extLst>
              <p:ext uri="{D42A27DB-BD31-4B8C-83A1-F6EECF244321}">
                <p14:modId xmlns:p14="http://schemas.microsoft.com/office/powerpoint/2010/main" val="2613184269"/>
              </p:ext>
            </p:extLst>
          </p:nvPr>
        </p:nvGraphicFramePr>
        <p:xfrm>
          <a:off x="971600" y="1628803"/>
          <a:ext cx="7272808" cy="4587191"/>
        </p:xfrm>
        <a:graphic>
          <a:graphicData uri="http://schemas.openxmlformats.org/drawingml/2006/table">
            <a:tbl>
              <a:tblPr/>
              <a:tblGrid>
                <a:gridCol w="3636404"/>
                <a:gridCol w="3636404"/>
              </a:tblGrid>
              <a:tr h="254181">
                <a:tc>
                  <a:txBody>
                    <a:bodyPr/>
                    <a:lstStyle/>
                    <a:p>
                      <a:pPr algn="l" fontAlgn="t"/>
                      <a:r>
                        <a:rPr lang="tr-TR" sz="2400" b="1" dirty="0">
                          <a:effectLst/>
                        </a:rPr>
                        <a:t>İl</a:t>
                      </a:r>
                      <a:endParaRPr lang="tr-TR" sz="24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400" b="1">
                          <a:effectLst/>
                        </a:rPr>
                        <a:t>Manisa</a:t>
                      </a:r>
                      <a:endParaRPr lang="tr-TR" sz="24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54181">
                <a:tc>
                  <a:txBody>
                    <a:bodyPr/>
                    <a:lstStyle/>
                    <a:p>
                      <a:pPr algn="l" fontAlgn="t"/>
                      <a:r>
                        <a:rPr lang="tr-TR" sz="2400" b="1">
                          <a:effectLst/>
                        </a:rPr>
                        <a:t> İlçe</a:t>
                      </a:r>
                      <a:endParaRPr lang="tr-TR" sz="24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400">
                          <a:effectLst/>
                        </a:rPr>
                        <a:t>Turgutlu</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17583">
                <a:tc>
                  <a:txBody>
                    <a:bodyPr/>
                    <a:lstStyle/>
                    <a:p>
                      <a:pPr algn="l" fontAlgn="t"/>
                      <a:r>
                        <a:rPr lang="tr-TR" sz="2400" b="1">
                          <a:effectLst/>
                        </a:rPr>
                        <a:t> Okulun Taban Puanı</a:t>
                      </a:r>
                      <a:endParaRPr lang="tr-TR" sz="24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400">
                          <a:effectLst/>
                        </a:rPr>
                        <a:t>452.9396</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80985">
                <a:tc>
                  <a:txBody>
                    <a:bodyPr/>
                    <a:lstStyle/>
                    <a:p>
                      <a:pPr algn="l" fontAlgn="t"/>
                      <a:r>
                        <a:rPr lang="tr-TR" sz="2400" b="1">
                          <a:effectLst/>
                        </a:rPr>
                        <a:t> Güncel Yüzdelik Dilimi</a:t>
                      </a:r>
                      <a:endParaRPr lang="tr-TR" sz="24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400">
                          <a:effectLst/>
                        </a:rPr>
                        <a:t>1.53</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17583">
                <a:tc>
                  <a:txBody>
                    <a:bodyPr/>
                    <a:lstStyle/>
                    <a:p>
                      <a:pPr algn="l" fontAlgn="t"/>
                      <a:r>
                        <a:rPr lang="tr-TR" sz="2400" b="1">
                          <a:effectLst/>
                        </a:rPr>
                        <a:t> Kontenjan Türü</a:t>
                      </a:r>
                      <a:endParaRPr lang="tr-TR" sz="24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400">
                          <a:effectLst/>
                        </a:rPr>
                        <a:t>Kız/Erkek</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17583">
                <a:tc>
                  <a:txBody>
                    <a:bodyPr/>
                    <a:lstStyle/>
                    <a:p>
                      <a:pPr algn="l" fontAlgn="t"/>
                      <a:r>
                        <a:rPr lang="tr-TR" sz="2400" b="1">
                          <a:effectLst/>
                        </a:rPr>
                        <a:t> Okulun Pansiyonu</a:t>
                      </a:r>
                      <a:endParaRPr lang="tr-TR" sz="24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400">
                          <a:effectLst/>
                        </a:rPr>
                        <a:t>Kız/Erkek</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17583">
                <a:tc>
                  <a:txBody>
                    <a:bodyPr/>
                    <a:lstStyle/>
                    <a:p>
                      <a:pPr algn="l" fontAlgn="t"/>
                      <a:r>
                        <a:rPr lang="tr-TR" sz="2400" b="1">
                          <a:effectLst/>
                        </a:rPr>
                        <a:t> Okulun Eğitim Süresi</a:t>
                      </a:r>
                      <a:endParaRPr lang="tr-TR" sz="24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400">
                          <a:effectLst/>
                        </a:rPr>
                        <a:t>4 Yıl</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17583">
                <a:tc>
                  <a:txBody>
                    <a:bodyPr/>
                    <a:lstStyle/>
                    <a:p>
                      <a:pPr algn="l" fontAlgn="t"/>
                      <a:r>
                        <a:rPr lang="tr-TR" sz="2400" b="1">
                          <a:effectLst/>
                        </a:rPr>
                        <a:t> Okulun Yabancı Dili</a:t>
                      </a:r>
                      <a:endParaRPr lang="tr-TR" sz="24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sz="2400">
                          <a:effectLst/>
                        </a:rPr>
                        <a:t>İngilizce</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417583">
                <a:tc>
                  <a:txBody>
                    <a:bodyPr/>
                    <a:lstStyle/>
                    <a:p>
                      <a:pPr algn="l" fontAlgn="t"/>
                      <a:r>
                        <a:rPr lang="tr-TR" sz="2400" b="1">
                          <a:effectLst/>
                        </a:rPr>
                        <a:t> Devlet okulu mu?</a:t>
                      </a:r>
                      <a:endParaRPr lang="tr-TR" sz="240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sz="2400">
                          <a:effectLst/>
                        </a:rPr>
                        <a:t>Evet</a:t>
                      </a: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17583">
                <a:tc>
                  <a:txBody>
                    <a:bodyPr/>
                    <a:lstStyle/>
                    <a:p>
                      <a:pPr fontAlgn="t"/>
                      <a:r>
                        <a:rPr lang="tr-TR" sz="2400" dirty="0">
                          <a:effectLst/>
                        </a:rPr>
                        <a:t> </a:t>
                      </a:r>
                      <a:r>
                        <a:rPr lang="tr-TR" sz="2400" b="1" dirty="0">
                          <a:effectLst/>
                        </a:rPr>
                        <a:t>Proje Okulu mu?</a:t>
                      </a:r>
                      <a:endParaRPr lang="tr-TR" sz="24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endParaRPr lang="tr-TR" sz="2400" dirty="0">
                        <a:effectLst/>
                      </a:endParaRPr>
                    </a:p>
                  </a:txBody>
                  <a:tcPr marL="39687" marR="39687" marT="39687" marB="396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sp>
        <p:nvSpPr>
          <p:cNvPr id="7" name="Rectangle 1"/>
          <p:cNvSpPr>
            <a:spLocks noChangeArrowheads="1"/>
          </p:cNvSpPr>
          <p:nvPr/>
        </p:nvSpPr>
        <p:spPr bwMode="auto">
          <a:xfrm>
            <a:off x="3581400" y="2324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842</TotalTime>
  <Words>1220</Words>
  <Application>Microsoft Office PowerPoint</Application>
  <PresentationFormat>Ekran Gösterisi (4:3)</PresentationFormat>
  <Paragraphs>584</Paragraphs>
  <Slides>45</Slides>
  <Notes>1</Notes>
  <HiddenSlides>0</HiddenSlides>
  <MMClips>0</MMClips>
  <ScaleCrop>false</ScaleCrop>
  <HeadingPairs>
    <vt:vector size="4" baseType="variant">
      <vt:variant>
        <vt:lpstr>Tema</vt:lpstr>
      </vt:variant>
      <vt:variant>
        <vt:i4>1</vt:i4>
      </vt:variant>
      <vt:variant>
        <vt:lpstr>Slayt Başlıkları</vt:lpstr>
      </vt:variant>
      <vt:variant>
        <vt:i4>45</vt:i4>
      </vt:variant>
    </vt:vector>
  </HeadingPairs>
  <TitlesOfParts>
    <vt:vector size="46" baseType="lpstr">
      <vt:lpstr>Austin</vt:lpstr>
      <vt:lpstr>  ORTAÖĞRETİM (LİSE)  TÜRLERİ TANITIM SEMİNERİ</vt:lpstr>
      <vt:lpstr>PowerPoint Sunusu</vt:lpstr>
      <vt:lpstr>PowerPoint Sunusu</vt:lpstr>
      <vt:lpstr>PowerPoint Sunusu</vt:lpstr>
      <vt:lpstr>PowerPoint Sunusu</vt:lpstr>
      <vt:lpstr>MANİSA FEN LİSESİ</vt:lpstr>
      <vt:lpstr>MANİSA FEN LİSESİ</vt:lpstr>
      <vt:lpstr>HALİL KALE FEN LİSESİ </vt:lpstr>
      <vt:lpstr>HALİL KALE FEN LİSESİ</vt:lpstr>
      <vt:lpstr>MACİDE-RAMİZ TAŞKINLAR FEN LİSESİ</vt:lpstr>
      <vt:lpstr>MACİDE-RAMİZ TAŞKINLAR FEN LİSESİ</vt:lpstr>
      <vt:lpstr>TOBB BÜLENT KOŞMAZ FEN LİSESİ</vt:lpstr>
      <vt:lpstr>TOBB BÜLENT KOŞMAZ FEN LİSESİ </vt:lpstr>
      <vt:lpstr>SOSYAL BİLİMLER LİSELERİ</vt:lpstr>
      <vt:lpstr>SOSYAL BİLİMLER LİSELERİ</vt:lpstr>
      <vt:lpstr>MANİSA SOSYAL BİLİMLER LİSESİ</vt:lpstr>
      <vt:lpstr>MANİSA SOSYAL BİLİMLER LİSESİ</vt:lpstr>
      <vt:lpstr>Salihli Necip Fazıl Kısakürek Sosyal Bilimler Lisesi </vt:lpstr>
      <vt:lpstr>  Salihli Necip Fazıl Kısakürek Sosyal Bilimler Lisesi</vt:lpstr>
      <vt:lpstr> FEN VE SOSYAL BİLİMLER PROJESİ VEYA PROGRAMI UYGULAYAN ANADOLU İMAM HATİP LİSELERİ </vt:lpstr>
      <vt:lpstr>PowerPoint Sunusu</vt:lpstr>
      <vt:lpstr>ANADOLU İMAM HATİP LİSELERİ</vt:lpstr>
      <vt:lpstr>AKHİSAR ANADOLU İMAM HATİP LİSESİ</vt:lpstr>
      <vt:lpstr>SOMA ANADOLU İMAM HATİP LİSESİ</vt:lpstr>
      <vt:lpstr>SINAVA DAYALI ALAN ANADOLU LİSELERİ</vt:lpstr>
      <vt:lpstr>ANADOLU LİSELERİ</vt:lpstr>
      <vt:lpstr>OBP(Okul Başarı Puanı) İle Yerleşilen Anadolu Liseleri</vt:lpstr>
      <vt:lpstr>OBP(Okul Başarı Puanı) İle Yerleşilen Anadolu Liseleri</vt:lpstr>
      <vt:lpstr>PowerPoint Sunusu</vt:lpstr>
      <vt:lpstr>PowerPoint Sunusu</vt:lpstr>
      <vt:lpstr>PowerPoint Sunusu</vt:lpstr>
      <vt:lpstr>PowerPoint Sunusu</vt:lpstr>
      <vt:lpstr> Merkez Efendi Mesleki ve Teknik Anadolu Lisesi</vt:lpstr>
      <vt:lpstr>PowerPoint Sunusu</vt:lpstr>
      <vt:lpstr>PowerPoint Sunusu</vt:lpstr>
      <vt:lpstr>Çukurova Kimya Mesleki ve Teknik Anadolu Lisesi</vt:lpstr>
      <vt:lpstr>Polinas Mesleki ve Teknik Anadolu Lisesi </vt:lpstr>
      <vt:lpstr>Polinas Mesleki ve Teknik Anadolu Lisesi</vt:lpstr>
      <vt:lpstr>Aliya İzzetbegoviç Mesleki ve Teknik Anadolu Lisesi </vt:lpstr>
      <vt:lpstr>Salihli İmkb Mesleki Ve Teknik Anadolu Lisesi</vt:lpstr>
      <vt:lpstr>Kayhan Ergun Mesleki ve Teknik Anadolu Lisesi</vt:lpstr>
      <vt:lpstr>Cahit Gönlübol Mesleki ve Teknik Anadolu Lisesi</vt:lpstr>
      <vt:lpstr>Hasan Ferdi Turgutlu Mesleki ve Teknik Anadolu Lisesi</vt:lpstr>
      <vt:lpstr>Manisa Mesleki ve Teknik Anadolu Lisesi</vt:lpstr>
      <vt:lpstr>BENİ DİNLEDİĞİNİZ İÇİN;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Ortaöğretim (Lise) türleri tanıtım semineri</dc:title>
  <dc:creator>enginhoca</dc:creator>
  <cp:lastModifiedBy>Q</cp:lastModifiedBy>
  <cp:revision>115</cp:revision>
  <dcterms:created xsi:type="dcterms:W3CDTF">2014-10-29T11:03:31Z</dcterms:created>
  <dcterms:modified xsi:type="dcterms:W3CDTF">2020-11-05T10:28:41Z</dcterms:modified>
</cp:coreProperties>
</file>